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62" r:id="rId2"/>
    <p:sldId id="285" r:id="rId3"/>
    <p:sldId id="286" r:id="rId4"/>
    <p:sldId id="287" r:id="rId5"/>
    <p:sldId id="288" r:id="rId6"/>
    <p:sldId id="291" r:id="rId7"/>
    <p:sldId id="301" r:id="rId8"/>
    <p:sldId id="303" r:id="rId9"/>
    <p:sldId id="302" r:id="rId10"/>
    <p:sldId id="300" r:id="rId11"/>
    <p:sldId id="275" r:id="rId12"/>
    <p:sldId id="294" r:id="rId13"/>
    <p:sldId id="293" r:id="rId14"/>
    <p:sldId id="295" r:id="rId15"/>
    <p:sldId id="276" r:id="rId16"/>
    <p:sldId id="278" r:id="rId17"/>
    <p:sldId id="277" r:id="rId18"/>
    <p:sldId id="296" r:id="rId19"/>
    <p:sldId id="297" r:id="rId20"/>
    <p:sldId id="298" r:id="rId21"/>
    <p:sldId id="299" r:id="rId22"/>
    <p:sldId id="260" r:id="rId23"/>
    <p:sldId id="261" r:id="rId24"/>
    <p:sldId id="264" r:id="rId25"/>
    <p:sldId id="283" r:id="rId26"/>
    <p:sldId id="284" r:id="rId27"/>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464"/>
    <a:srgbClr val="FFFF66"/>
    <a:srgbClr val="66FFFF"/>
    <a:srgbClr val="FF6699"/>
    <a:srgbClr val="D6009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0" autoAdjust="0"/>
    <p:restoredTop sz="75059" autoAdjust="0"/>
  </p:normalViewPr>
  <p:slideViewPr>
    <p:cSldViewPr>
      <p:cViewPr varScale="1">
        <p:scale>
          <a:sx n="86" d="100"/>
          <a:sy n="86" d="100"/>
        </p:scale>
        <p:origin x="25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eaLnBrk="1" hangingPunct="1">
              <a:defRPr sz="1200"/>
            </a:lvl1pPr>
          </a:lstStyle>
          <a:p>
            <a:pPr>
              <a:defRPr/>
            </a:pPr>
            <a:fld id="{C04324B2-FD1D-4071-BCD5-F5A37CDC4F83}" type="datetimeFigureOut">
              <a:rPr lang="en-US"/>
              <a:pPr>
                <a:defRPr/>
              </a:pPr>
              <a:t>1/23/2017</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F0F5F36-BD4D-43A0-ABF7-7BFF6B80F6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pPr>
              <a:defRPr/>
            </a:pPr>
            <a:fld id="{B7004762-1ABF-48EA-A46E-79AB1A4BFF3F}" type="datetimeFigureOut">
              <a:rPr lang="en-US"/>
              <a:pPr>
                <a:defRPr/>
              </a:pPr>
              <a:t>1/23/2017</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pPr>
              <a:defRPr/>
            </a:pPr>
            <a:fld id="{C2EE987E-5CBB-4A34-B00B-ECD491DA102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159A3C4-2AA3-4BD2-8547-AB5B121BF629}" type="slidenum">
              <a:rPr lang="en-US" altLang="en-US" sz="1200" smtClean="0"/>
              <a:pPr/>
              <a:t>6</a:t>
            </a:fld>
            <a:endParaRPr lang="en-US"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buFontTx/>
              <a:buChar char="•"/>
            </a:pPr>
            <a:r>
              <a:rPr lang="en-US" altLang="en-US" smtClean="0"/>
              <a:t>Babies</a:t>
            </a:r>
          </a:p>
          <a:p>
            <a:pPr marL="171450" indent="-171450" eaLnBrk="1" hangingPunct="1">
              <a:buFontTx/>
              <a:buChar char="•"/>
            </a:pPr>
            <a:r>
              <a:rPr lang="en-US" altLang="en-US" smtClean="0"/>
              <a:t>Sexual services</a:t>
            </a:r>
          </a:p>
          <a:p>
            <a:pPr marL="171450" indent="-171450" eaLnBrk="1" hangingPunct="1">
              <a:buFontTx/>
              <a:buChar char="•"/>
            </a:pPr>
            <a:r>
              <a:rPr lang="en-US" altLang="en-US" smtClean="0"/>
              <a:t>Body parts</a:t>
            </a:r>
          </a:p>
          <a:p>
            <a:pPr marL="171450" indent="-171450" eaLnBrk="1" hangingPunct="1">
              <a:buFontTx/>
              <a:buChar char="•"/>
            </a:pPr>
            <a:r>
              <a:rPr lang="en-US" altLang="en-US" smtClean="0"/>
              <a:t>National parks</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013AE99-9442-4C98-81E5-56C162EFFF9C}" type="slidenum">
              <a:rPr lang="en-US" altLang="en-US" sz="1200" smtClean="0"/>
              <a:pPr/>
              <a:t>10</a:t>
            </a:fld>
            <a:endParaRPr lang="en-US"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DEFINE PRAGMATIC: A “Pragmatic” defense means that something works better than alternatives; it is the best way to solve a practical problem. </a:t>
            </a:r>
          </a:p>
          <a:p>
            <a:pPr eaLnBrk="1" hangingPunct="1">
              <a:spcBef>
                <a:spcPct val="0"/>
              </a:spcBef>
            </a:pPr>
            <a:endParaRPr lang="en-US" altLang="en-US" smtClean="0"/>
          </a:p>
          <a:p>
            <a:pPr eaLnBrk="1" hangingPunct="1">
              <a:spcBef>
                <a:spcPct val="0"/>
              </a:spcBef>
            </a:pPr>
            <a:r>
              <a:rPr lang="en-US" altLang="en-US" smtClean="0"/>
              <a:t>GIVE EXAMPLE: BUILDING A HOUSE</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6ED3266-B44F-47FA-A695-6CC894B73FC7}" type="slidenum">
              <a:rPr lang="en-US" altLang="en-US" sz="1200" smtClean="0"/>
              <a:pPr/>
              <a:t>15</a:t>
            </a:fld>
            <a:endParaRPr lang="en-US"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Example of how buying a chocolate bar </a:t>
            </a:r>
            <a:r>
              <a:rPr lang="en-US" altLang="en-US" b="1" smtClean="0">
                <a:sym typeface="Wingdings" panose="05000000000000000000" pitchFamily="2" charset="2"/>
              </a:rPr>
              <a:t></a:t>
            </a:r>
            <a:r>
              <a:rPr lang="en-US" altLang="en-US" b="1" smtClean="0"/>
              <a:t> </a:t>
            </a:r>
            <a:r>
              <a:rPr lang="en-US" altLang="en-US" smtClean="0"/>
              <a:t>information to the store owner </a:t>
            </a:r>
            <a:r>
              <a:rPr lang="en-US" altLang="en-US" b="1" smtClean="0">
                <a:sym typeface="Wingdings" panose="05000000000000000000" pitchFamily="2" charset="2"/>
              </a:rPr>
              <a:t></a:t>
            </a:r>
            <a:r>
              <a:rPr lang="en-US" altLang="en-US" b="1" smtClean="0"/>
              <a:t> </a:t>
            </a:r>
            <a:r>
              <a:rPr lang="en-US" altLang="en-US" smtClean="0"/>
              <a:t>information to the choc factory owner </a:t>
            </a:r>
            <a:r>
              <a:rPr lang="en-US" altLang="en-US" b="1" smtClean="0">
                <a:sym typeface="Wingdings" panose="05000000000000000000" pitchFamily="2" charset="2"/>
              </a:rPr>
              <a:t></a:t>
            </a:r>
            <a:r>
              <a:rPr lang="en-US" altLang="en-US" b="1" smtClean="0"/>
              <a:t> </a:t>
            </a:r>
            <a:r>
              <a:rPr lang="en-US" altLang="en-US" smtClean="0"/>
              <a:t>information to the cocoa importer </a:t>
            </a:r>
            <a:r>
              <a:rPr lang="en-US" altLang="en-US" b="1" smtClean="0">
                <a:sym typeface="Wingdings" panose="05000000000000000000" pitchFamily="2" charset="2"/>
              </a:rPr>
              <a:t></a:t>
            </a:r>
            <a:r>
              <a:rPr lang="en-US" altLang="en-US" b="1" smtClean="0"/>
              <a:t> </a:t>
            </a:r>
            <a:r>
              <a:rPr lang="en-US" altLang="en-US" smtClean="0"/>
              <a:t>information to the peasant in Nigeria Implication =  	</a:t>
            </a:r>
            <a:r>
              <a:rPr lang="en-US" altLang="en-US" b="1" i="1" smtClean="0"/>
              <a:t>when you buy a candy bar you are communicating with a peasant in Columbia!</a:t>
            </a:r>
            <a:endParaRPr lang="en-US" altLang="en-US" smtClean="0"/>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D8621A4-5695-4E4B-B4B9-871CBA7986AE}" type="slidenum">
              <a:rPr lang="en-US" altLang="en-US" sz="1200" smtClean="0"/>
              <a:pPr/>
              <a:t>21</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Example: Example of randomly distributing oranges and apples ion a classroom</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F117DC3-FEC9-42C5-A930-EE597A771C2E}" type="slidenum">
              <a:rPr lang="en-US" altLang="en-US" sz="1200" smtClean="0"/>
              <a:pPr/>
              <a:t>22</a:t>
            </a:fld>
            <a:endParaRPr lang="en-US"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t>The Problem: </a:t>
            </a:r>
            <a:r>
              <a:rPr lang="en-US" altLang="en-US" smtClean="0"/>
              <a:t>To defend the free market you need not only an argument for why free markets are GOOD, but also an argument for why government interference is BAD. Since it seems natural to people that governments can help us solve problems, what is needed is an argument against Government interference with markets.</a:t>
            </a:r>
          </a:p>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712B81-B1AC-44EA-940B-1FB653F493DB}" type="slidenum">
              <a:rPr lang="en-US" altLang="en-US" sz="1200" smtClean="0"/>
              <a:pPr/>
              <a:t>25</a:t>
            </a:fld>
            <a:endParaRPr lang="en-US"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(1) </a:t>
            </a:r>
            <a:r>
              <a:rPr lang="en-US" altLang="en-US" i="1" smtClean="0"/>
              <a:t>state incompetence</a:t>
            </a:r>
            <a:r>
              <a:rPr lang="en-US" altLang="en-US" smtClean="0"/>
              <a:t>: unintended negative effects of government intervention are pervasive </a:t>
            </a:r>
            <a:r>
              <a:rPr lang="en-US" altLang="en-US" smtClean="0">
                <a:sym typeface="Wingdings" panose="05000000000000000000" pitchFamily="2" charset="2"/>
              </a:rPr>
              <a:t></a:t>
            </a:r>
            <a:r>
              <a:rPr lang="en-US" altLang="en-US" smtClean="0"/>
              <a:t> this mucks up efficiency of free market. Why should unintended consequences of state action be any less than private action?</a:t>
            </a:r>
          </a:p>
          <a:p>
            <a:pPr eaLnBrk="1" hangingPunct="1">
              <a:spcBef>
                <a:spcPct val="0"/>
              </a:spcBef>
            </a:pPr>
            <a:endParaRPr lang="en-US" altLang="en-US" i="1" smtClean="0"/>
          </a:p>
          <a:p>
            <a:pPr eaLnBrk="1" hangingPunct="1">
              <a:spcBef>
                <a:spcPct val="0"/>
              </a:spcBef>
            </a:pPr>
            <a:r>
              <a:rPr lang="en-US" altLang="en-US" i="1" smtClean="0"/>
              <a:t>State malevolence</a:t>
            </a:r>
            <a:r>
              <a:rPr lang="en-US" altLang="en-US" smtClean="0"/>
              <a:t>: </a:t>
            </a:r>
            <a:r>
              <a:rPr lang="en-US" altLang="en-US" b="1" smtClean="0"/>
              <a:t>Frankenstein effect: </a:t>
            </a:r>
            <a:r>
              <a:rPr lang="en-US" altLang="en-US" smtClean="0"/>
              <a:t>building up the state to do good things </a:t>
            </a:r>
            <a:r>
              <a:rPr lang="en-US" altLang="en-US" b="1" smtClean="0">
                <a:sym typeface="Wingdings" panose="05000000000000000000" pitchFamily="2" charset="2"/>
              </a:rPr>
              <a:t></a:t>
            </a:r>
            <a:r>
              <a:rPr lang="en-US" altLang="en-US" b="1" smtClean="0"/>
              <a:t> </a:t>
            </a:r>
            <a:r>
              <a:rPr lang="en-US" altLang="en-US" smtClean="0"/>
              <a:t> create an apparatus in which (a) bureaucrats pursue their own interests and enrich themselves at the expense of the people, and (b) powerful private actors can capture for their own particularistic purposes. This is heart of Trumps attack on “The Washington Establishment”</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6AB381C-2FD0-4B60-9148-DBE7A15A99A7}" type="slidenum">
              <a:rPr lang="en-US" altLang="en-US" sz="1200" smtClean="0"/>
              <a:pPr/>
              <a:t>26</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015BFE-4CC3-4FC1-987B-3851C05C48EC}" type="slidenum">
              <a:rPr lang="en-US" altLang="en-US"/>
              <a:pPr>
                <a:defRPr/>
              </a:pPr>
              <a:t>‹#›</a:t>
            </a:fld>
            <a:endParaRPr lang="en-US" altLang="en-US"/>
          </a:p>
        </p:txBody>
      </p:sp>
    </p:spTree>
    <p:extLst>
      <p:ext uri="{BB962C8B-B14F-4D97-AF65-F5344CB8AC3E}">
        <p14:creationId xmlns:p14="http://schemas.microsoft.com/office/powerpoint/2010/main" val="1386573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B6F1C2-8588-44EB-BCF1-5DD657455A9E}" type="slidenum">
              <a:rPr lang="en-US" altLang="en-US"/>
              <a:pPr>
                <a:defRPr/>
              </a:pPr>
              <a:t>‹#›</a:t>
            </a:fld>
            <a:endParaRPr lang="en-US" altLang="en-US"/>
          </a:p>
        </p:txBody>
      </p:sp>
    </p:spTree>
    <p:extLst>
      <p:ext uri="{BB962C8B-B14F-4D97-AF65-F5344CB8AC3E}">
        <p14:creationId xmlns:p14="http://schemas.microsoft.com/office/powerpoint/2010/main" val="177476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DF60D2-C6ED-4E5F-84BC-C2E2D84FC580}" type="slidenum">
              <a:rPr lang="en-US" altLang="en-US"/>
              <a:pPr>
                <a:defRPr/>
              </a:pPr>
              <a:t>‹#›</a:t>
            </a:fld>
            <a:endParaRPr lang="en-US" altLang="en-US"/>
          </a:p>
        </p:txBody>
      </p:sp>
    </p:spTree>
    <p:extLst>
      <p:ext uri="{BB962C8B-B14F-4D97-AF65-F5344CB8AC3E}">
        <p14:creationId xmlns:p14="http://schemas.microsoft.com/office/powerpoint/2010/main" val="17092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1B15D0-FB2D-4FE1-82BA-E8AB372E3670}" type="slidenum">
              <a:rPr lang="en-US" altLang="en-US"/>
              <a:pPr>
                <a:defRPr/>
              </a:pPr>
              <a:t>‹#›</a:t>
            </a:fld>
            <a:endParaRPr lang="en-US" altLang="en-US"/>
          </a:p>
        </p:txBody>
      </p:sp>
    </p:spTree>
    <p:extLst>
      <p:ext uri="{BB962C8B-B14F-4D97-AF65-F5344CB8AC3E}">
        <p14:creationId xmlns:p14="http://schemas.microsoft.com/office/powerpoint/2010/main" val="403873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B72DF5-976A-4F00-BB7C-28D8B15EDC11}" type="slidenum">
              <a:rPr lang="en-US" altLang="en-US"/>
              <a:pPr>
                <a:defRPr/>
              </a:pPr>
              <a:t>‹#›</a:t>
            </a:fld>
            <a:endParaRPr lang="en-US" altLang="en-US"/>
          </a:p>
        </p:txBody>
      </p:sp>
    </p:spTree>
    <p:extLst>
      <p:ext uri="{BB962C8B-B14F-4D97-AF65-F5344CB8AC3E}">
        <p14:creationId xmlns:p14="http://schemas.microsoft.com/office/powerpoint/2010/main" val="20959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0CF4-241C-4105-833D-9E0BB3EB0AEA}" type="slidenum">
              <a:rPr lang="en-US" altLang="en-US"/>
              <a:pPr>
                <a:defRPr/>
              </a:pPr>
              <a:t>‹#›</a:t>
            </a:fld>
            <a:endParaRPr lang="en-US" altLang="en-US"/>
          </a:p>
        </p:txBody>
      </p:sp>
    </p:spTree>
    <p:extLst>
      <p:ext uri="{BB962C8B-B14F-4D97-AF65-F5344CB8AC3E}">
        <p14:creationId xmlns:p14="http://schemas.microsoft.com/office/powerpoint/2010/main" val="44431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9B6C805-CDA3-4DFF-AD56-99E566804045}" type="slidenum">
              <a:rPr lang="en-US" altLang="en-US"/>
              <a:pPr>
                <a:defRPr/>
              </a:pPr>
              <a:t>‹#›</a:t>
            </a:fld>
            <a:endParaRPr lang="en-US" altLang="en-US"/>
          </a:p>
        </p:txBody>
      </p:sp>
    </p:spTree>
    <p:extLst>
      <p:ext uri="{BB962C8B-B14F-4D97-AF65-F5344CB8AC3E}">
        <p14:creationId xmlns:p14="http://schemas.microsoft.com/office/powerpoint/2010/main" val="194333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6FB98E-5235-4E8E-9A1D-850A658900C0}" type="slidenum">
              <a:rPr lang="en-US" altLang="en-US"/>
              <a:pPr>
                <a:defRPr/>
              </a:pPr>
              <a:t>‹#›</a:t>
            </a:fld>
            <a:endParaRPr lang="en-US" altLang="en-US"/>
          </a:p>
        </p:txBody>
      </p:sp>
    </p:spTree>
    <p:extLst>
      <p:ext uri="{BB962C8B-B14F-4D97-AF65-F5344CB8AC3E}">
        <p14:creationId xmlns:p14="http://schemas.microsoft.com/office/powerpoint/2010/main" val="3303518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CF0AA11-3A27-4D08-9177-E904C25AB3A1}" type="slidenum">
              <a:rPr lang="en-US" altLang="en-US"/>
              <a:pPr>
                <a:defRPr/>
              </a:pPr>
              <a:t>‹#›</a:t>
            </a:fld>
            <a:endParaRPr lang="en-US" altLang="en-US"/>
          </a:p>
        </p:txBody>
      </p:sp>
    </p:spTree>
    <p:extLst>
      <p:ext uri="{BB962C8B-B14F-4D97-AF65-F5344CB8AC3E}">
        <p14:creationId xmlns:p14="http://schemas.microsoft.com/office/powerpoint/2010/main" val="2809483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5E69BB-62F8-46DB-ACDA-7D473486AC96}" type="slidenum">
              <a:rPr lang="en-US" altLang="en-US"/>
              <a:pPr>
                <a:defRPr/>
              </a:pPr>
              <a:t>‹#›</a:t>
            </a:fld>
            <a:endParaRPr lang="en-US" altLang="en-US"/>
          </a:p>
        </p:txBody>
      </p:sp>
    </p:spTree>
    <p:extLst>
      <p:ext uri="{BB962C8B-B14F-4D97-AF65-F5344CB8AC3E}">
        <p14:creationId xmlns:p14="http://schemas.microsoft.com/office/powerpoint/2010/main" val="3664960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9440C7-B4EF-44EF-BC8C-41A167785E67}" type="slidenum">
              <a:rPr lang="en-US" altLang="en-US"/>
              <a:pPr>
                <a:defRPr/>
              </a:pPr>
              <a:t>‹#›</a:t>
            </a:fld>
            <a:endParaRPr lang="en-US" altLang="en-US"/>
          </a:p>
        </p:txBody>
      </p:sp>
    </p:spTree>
    <p:extLst>
      <p:ext uri="{BB962C8B-B14F-4D97-AF65-F5344CB8AC3E}">
        <p14:creationId xmlns:p14="http://schemas.microsoft.com/office/powerpoint/2010/main" val="28311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F7F7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3D58C32-569C-43E8-83EF-4678938030D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609600" y="1447800"/>
            <a:ext cx="7924800" cy="3009900"/>
          </a:xfrm>
          <a:prstGeom prst="rect">
            <a:avLst/>
          </a:prstGeom>
          <a:solidFill>
            <a:schemeClr val="tx1"/>
          </a:solidFill>
          <a:ln w="50800">
            <a:solidFill>
              <a:schemeClr val="bg1"/>
            </a:solidFill>
            <a:miter lim="800000"/>
            <a:headEnd/>
            <a:tailEnd/>
          </a:ln>
        </p:spPr>
        <p:txBody>
          <a:bodyPr anchor="ctr">
            <a:spAutoFit/>
          </a:bodyPr>
          <a:lstStyle/>
          <a:p>
            <a:pPr algn="ctr" eaLnBrk="1" hangingPunct="1">
              <a:tabLst>
                <a:tab pos="457200" algn="l"/>
                <a:tab pos="549275" algn="l"/>
                <a:tab pos="685800" algn="l"/>
                <a:tab pos="1371600" algn="l"/>
                <a:tab pos="1828800" algn="l"/>
                <a:tab pos="2743200" algn="l"/>
                <a:tab pos="3657600" algn="l"/>
                <a:tab pos="4572000" algn="l"/>
                <a:tab pos="5486400" algn="l"/>
                <a:tab pos="6400800" algn="l"/>
                <a:tab pos="7315200" algn="l"/>
                <a:tab pos="8229600" algn="l"/>
                <a:tab pos="9144000" algn="l"/>
              </a:tabLst>
              <a:defRPr/>
            </a:pPr>
            <a:endParaRPr lang="en-US" sz="2800" b="1" dirty="0">
              <a:solidFill>
                <a:schemeClr val="bg1"/>
              </a:solidFill>
            </a:endParaRPr>
          </a:p>
          <a:p>
            <a:pPr algn="ctr" eaLnBrk="1" hangingPunct="1">
              <a:tabLst>
                <a:tab pos="457200" algn="l"/>
                <a:tab pos="549275" algn="l"/>
                <a:tab pos="685800" algn="l"/>
                <a:tab pos="1371600" algn="l"/>
                <a:tab pos="1828800" algn="l"/>
                <a:tab pos="2743200" algn="l"/>
                <a:tab pos="3657600" algn="l"/>
                <a:tab pos="4572000" algn="l"/>
                <a:tab pos="5486400" algn="l"/>
                <a:tab pos="6400800" algn="l"/>
                <a:tab pos="7315200" algn="l"/>
                <a:tab pos="8229600" algn="l"/>
                <a:tab pos="9144000" algn="l"/>
              </a:tabLst>
              <a:defRPr/>
            </a:pPr>
            <a:r>
              <a:rPr lang="en-US" sz="2800" b="1" dirty="0">
                <a:solidFill>
                  <a:schemeClr val="bg1"/>
                </a:solidFill>
              </a:rPr>
              <a:t>Lecture 3</a:t>
            </a:r>
          </a:p>
          <a:p>
            <a:pPr algn="ctr" eaLnBrk="1" hangingPunct="1">
              <a:tabLst>
                <a:tab pos="457200" algn="l"/>
                <a:tab pos="549275" algn="l"/>
                <a:tab pos="685800" algn="l"/>
                <a:tab pos="1371600" algn="l"/>
                <a:tab pos="1828800" algn="l"/>
                <a:tab pos="2743200" algn="l"/>
                <a:tab pos="3657600" algn="l"/>
                <a:tab pos="4572000" algn="l"/>
                <a:tab pos="5486400" algn="l"/>
                <a:tab pos="6400800" algn="l"/>
                <a:tab pos="7315200" algn="l"/>
                <a:tab pos="8229600" algn="l"/>
                <a:tab pos="9144000" algn="l"/>
              </a:tabLst>
              <a:defRPr/>
            </a:pPr>
            <a:r>
              <a:rPr lang="en-US" sz="2800" b="1" dirty="0">
                <a:solidFill>
                  <a:schemeClr val="bg1"/>
                </a:solidFill>
              </a:rPr>
              <a:t>Tuesday, January 24</a:t>
            </a:r>
            <a:endParaRPr lang="en-US" sz="2800" dirty="0">
              <a:solidFill>
                <a:schemeClr val="bg1"/>
              </a:solidFill>
            </a:endParaRPr>
          </a:p>
          <a:p>
            <a:pPr algn="ctr" eaLnBrk="1" hangingPunct="1">
              <a:spcBef>
                <a:spcPct val="30000"/>
              </a:spcBef>
              <a:tabLst>
                <a:tab pos="457200" algn="l"/>
                <a:tab pos="549275" algn="l"/>
                <a:tab pos="685800" algn="l"/>
                <a:tab pos="1371600" algn="l"/>
                <a:tab pos="1828800" algn="l"/>
                <a:tab pos="2743200" algn="l"/>
                <a:tab pos="3657600" algn="l"/>
                <a:tab pos="4572000" algn="l"/>
                <a:tab pos="5486400" algn="l"/>
                <a:tab pos="6400800" algn="l"/>
                <a:tab pos="7315200" algn="l"/>
                <a:tab pos="8229600" algn="l"/>
                <a:tab pos="9144000" algn="l"/>
              </a:tabLst>
              <a:defRPr/>
            </a:pPr>
            <a:r>
              <a:rPr lang="en-US" sz="3200" b="1" dirty="0">
                <a:solidFill>
                  <a:schemeClr val="bg1"/>
                </a:solidFill>
              </a:rPr>
              <a:t>THE MARKET:</a:t>
            </a:r>
            <a:endParaRPr lang="en-US" sz="3200" dirty="0">
              <a:solidFill>
                <a:schemeClr val="bg1"/>
              </a:solidFill>
            </a:endParaRPr>
          </a:p>
          <a:p>
            <a:pPr algn="ctr" eaLnBrk="1" hangingPunct="1">
              <a:tabLst>
                <a:tab pos="457200" algn="l"/>
                <a:tab pos="549275" algn="l"/>
                <a:tab pos="685800" algn="l"/>
                <a:tab pos="1371600" algn="l"/>
                <a:tab pos="1828800" algn="l"/>
                <a:tab pos="2743200" algn="l"/>
                <a:tab pos="3657600" algn="l"/>
                <a:tab pos="4572000" algn="l"/>
                <a:tab pos="5486400" algn="l"/>
                <a:tab pos="6400800" algn="l"/>
                <a:tab pos="7315200" algn="l"/>
                <a:tab pos="8229600" algn="l"/>
                <a:tab pos="9144000" algn="l"/>
              </a:tabLst>
              <a:defRPr/>
            </a:pPr>
            <a:r>
              <a:rPr lang="en-US" sz="3200" b="1" dirty="0">
                <a:solidFill>
                  <a:schemeClr val="bg1"/>
                </a:solidFill>
              </a:rPr>
              <a:t>HOW IT IS </a:t>
            </a:r>
            <a:r>
              <a:rPr lang="en-US" sz="3200" b="1" i="1" dirty="0">
                <a:solidFill>
                  <a:schemeClr val="bg1"/>
                </a:solidFill>
              </a:rPr>
              <a:t>SUPPOSED</a:t>
            </a:r>
            <a:r>
              <a:rPr lang="en-US" sz="3200" b="1" dirty="0">
                <a:solidFill>
                  <a:schemeClr val="bg1"/>
                </a:solidFill>
              </a:rPr>
              <a:t> TO WORK</a:t>
            </a:r>
          </a:p>
          <a:p>
            <a:pPr marL="571500" indent="-571500" algn="ctr" eaLnBrk="1" hangingPunct="1">
              <a:tabLst>
                <a:tab pos="457200" algn="l"/>
                <a:tab pos="549275" algn="l"/>
                <a:tab pos="685800" algn="l"/>
                <a:tab pos="1371600" algn="l"/>
                <a:tab pos="1828800" algn="l"/>
                <a:tab pos="2743200" algn="l"/>
                <a:tab pos="3657600" algn="l"/>
                <a:tab pos="4572000" algn="l"/>
                <a:tab pos="5486400" algn="l"/>
                <a:tab pos="6400800" algn="l"/>
                <a:tab pos="7315200" algn="l"/>
                <a:tab pos="8229600" algn="l"/>
                <a:tab pos="9144000" algn="l"/>
              </a:tabLst>
              <a:defRPr/>
            </a:pPr>
            <a:endParaRPr lang="en-US" sz="3200" b="1" dirty="0">
              <a:solidFill>
                <a:schemeClr val="bg1"/>
              </a:solidFill>
            </a:endParaRPr>
          </a:p>
        </p:txBody>
      </p:sp>
      <p:sp>
        <p:nvSpPr>
          <p:cNvPr id="2" name="TextBox 1"/>
          <p:cNvSpPr txBox="1"/>
          <p:nvPr/>
        </p:nvSpPr>
        <p:spPr>
          <a:xfrm>
            <a:off x="0" y="4953000"/>
            <a:ext cx="9144000" cy="1384995"/>
          </a:xfrm>
          <a:prstGeom prst="rect">
            <a:avLst/>
          </a:prstGeom>
          <a:no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Open Office Hours: </a:t>
            </a:r>
          </a:p>
          <a:p>
            <a:pPr algn="ctr"/>
            <a:r>
              <a:rPr lang="en-US" sz="2800" b="1" dirty="0" smtClean="0">
                <a:solidFill>
                  <a:schemeClr val="bg1"/>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Tuesdays &amp; Fridays, 1:00-2:00</a:t>
            </a:r>
          </a:p>
          <a:p>
            <a:pPr algn="ctr"/>
            <a:r>
              <a:rPr lang="en-US" sz="2800" b="1" dirty="0" smtClean="0">
                <a:solidFill>
                  <a:schemeClr val="bg1"/>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 8112D Social Science</a:t>
            </a:r>
            <a:endParaRPr lang="en-US" sz="2800" b="1" dirty="0">
              <a:solidFill>
                <a:schemeClr val="bg1"/>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533400" y="1524000"/>
            <a:ext cx="8077200" cy="3140075"/>
          </a:xfrm>
          <a:prstGeom prst="rect">
            <a:avLst/>
          </a:prstGeom>
          <a:solidFill>
            <a:schemeClr val="bg1"/>
          </a:solidFill>
          <a:ln w="50800">
            <a:solidFill>
              <a:schemeClr val="tx1"/>
            </a:solidFill>
            <a:miter lim="800000"/>
            <a:headEnd/>
            <a:tailEnd/>
          </a:ln>
        </p:spPr>
        <p:txBody>
          <a:bodyPr lIns="365760" tIns="274320" rIns="182880" bIns="365760">
            <a:spAutoFit/>
          </a:bodyPr>
          <a:lstStyle/>
          <a:p>
            <a:pPr marL="342900" lvl="1" indent="-342900" algn="ctr" eaLnBrk="1" fontAlgn="auto" hangingPunct="1">
              <a:spcBef>
                <a:spcPct val="50000"/>
              </a:spcBef>
              <a:spcAft>
                <a:spcPts val="0"/>
              </a:spcAft>
              <a:defRPr/>
            </a:pPr>
            <a:r>
              <a:rPr lang="en-US" sz="3600" b="1" dirty="0">
                <a:cs typeface="Times New Roman" pitchFamily="18" charset="0"/>
              </a:rPr>
              <a:t>Question: </a:t>
            </a:r>
          </a:p>
          <a:p>
            <a:pPr marL="57150" lvl="1" indent="-57150" eaLnBrk="1" fontAlgn="auto" hangingPunct="1">
              <a:spcBef>
                <a:spcPct val="50000"/>
              </a:spcBef>
              <a:spcAft>
                <a:spcPts val="0"/>
              </a:spcAft>
              <a:defRPr/>
            </a:pPr>
            <a:r>
              <a:rPr lang="en-US" sz="3600" b="1" dirty="0">
                <a:cs typeface="Times New Roman" pitchFamily="18" charset="0"/>
              </a:rPr>
              <a:t>Are there goods and services which you think should NOT be produced and distributed by free markets?</a:t>
            </a:r>
            <a:endParaRPr lang="en-US" sz="3600" b="1" kern="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609600" y="1295400"/>
            <a:ext cx="8153400" cy="3908425"/>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III. TWO PRIMARY ARGUMENTS </a:t>
            </a:r>
          </a:p>
          <a:p>
            <a:pPr marL="457200" indent="-457200" algn="ctr" eaLnBrk="1" hangingPunct="1">
              <a:spcBef>
                <a:spcPts val="0"/>
              </a:spcBef>
              <a:defRPr/>
            </a:pPr>
            <a:r>
              <a:rPr lang="en-US" sz="2800" b="1" dirty="0">
                <a:solidFill>
                  <a:srgbClr val="FF0000"/>
                </a:solidFill>
                <a:effectLst>
                  <a:outerShdw blurRad="38100" dist="38100" dir="2700000" algn="tl">
                    <a:srgbClr val="000000">
                      <a:alpha val="43137"/>
                    </a:srgbClr>
                  </a:outerShdw>
                </a:effectLst>
              </a:rPr>
              <a:t>IN DEFENSE OF CAPITALIST MARKETS</a:t>
            </a:r>
          </a:p>
          <a:p>
            <a:pPr marL="457200" indent="-457200" algn="ctr" eaLnBrk="1" hangingPunct="1">
              <a:spcBef>
                <a:spcPct val="50000"/>
              </a:spcBef>
              <a:defRPr/>
            </a:pPr>
            <a:endParaRPr lang="en-US" b="1" dirty="0">
              <a:solidFill>
                <a:schemeClr val="bg1"/>
              </a:solidFill>
            </a:endParaRPr>
          </a:p>
          <a:p>
            <a:pPr marL="1485900" indent="-852488" eaLnBrk="1" hangingPunct="1">
              <a:defRPr/>
            </a:pPr>
            <a:r>
              <a:rPr lang="en-US" b="1" dirty="0">
                <a:solidFill>
                  <a:schemeClr val="bg1"/>
                </a:solidFill>
              </a:rPr>
              <a:t>1. MORAL  ARGUMENT: </a:t>
            </a:r>
          </a:p>
          <a:p>
            <a:pPr marL="1485900" indent="-852488" eaLnBrk="1" hangingPunct="1">
              <a:defRPr/>
            </a:pPr>
            <a:r>
              <a:rPr lang="en-US" b="1" dirty="0">
                <a:solidFill>
                  <a:schemeClr val="bg1"/>
                </a:solidFill>
              </a:rPr>
              <a:t>     capitalist markets promote freedom</a:t>
            </a:r>
          </a:p>
          <a:p>
            <a:pPr marL="1485900" indent="-852488" eaLnBrk="1" hangingPunct="1">
              <a:defRPr/>
            </a:pPr>
            <a:endParaRPr lang="en-US" b="1" dirty="0"/>
          </a:p>
          <a:p>
            <a:pPr marL="1485900" indent="-852488" eaLnBrk="1" hangingPunct="1">
              <a:defRPr/>
            </a:pPr>
            <a:r>
              <a:rPr lang="en-US" b="1" dirty="0">
                <a:solidFill>
                  <a:schemeClr val="bg1"/>
                </a:solidFill>
              </a:rPr>
              <a:t>2. PRAGMATIC ARGUMENT: </a:t>
            </a:r>
          </a:p>
          <a:p>
            <a:pPr marL="1485900" indent="-852488" eaLnBrk="1" hangingPunct="1">
              <a:defRPr/>
            </a:pPr>
            <a:r>
              <a:rPr lang="en-US" b="1" dirty="0">
                <a:solidFill>
                  <a:schemeClr val="bg1"/>
                </a:solidFill>
              </a:rPr>
              <a:t>    capitalist markets promote efficiency &amp; prosperity.</a:t>
            </a:r>
          </a:p>
          <a:p>
            <a:pPr marL="457200" indent="-457200" eaLnBrk="1" hangingPunct="1">
              <a:spcBef>
                <a:spcPct val="50000"/>
              </a:spcBef>
              <a:buFontTx/>
              <a:buChar char="•"/>
              <a:defRPr/>
            </a:pP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609600" y="1295400"/>
            <a:ext cx="8153400" cy="3908425"/>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III. TWO PRIMARY ARGUMENTS </a:t>
            </a:r>
          </a:p>
          <a:p>
            <a:pPr marL="457200" indent="-457200" algn="ctr" eaLnBrk="1" hangingPunct="1">
              <a:spcBef>
                <a:spcPts val="0"/>
              </a:spcBef>
              <a:defRPr/>
            </a:pPr>
            <a:r>
              <a:rPr lang="en-US" sz="2800" b="1" dirty="0">
                <a:solidFill>
                  <a:srgbClr val="FF0000"/>
                </a:solidFill>
                <a:effectLst>
                  <a:outerShdw blurRad="38100" dist="38100" dir="2700000" algn="tl">
                    <a:srgbClr val="000000">
                      <a:alpha val="43137"/>
                    </a:srgbClr>
                  </a:outerShdw>
                </a:effectLst>
              </a:rPr>
              <a:t>IN DEFENSE OF CAPITALIST MARKETS</a:t>
            </a:r>
          </a:p>
          <a:p>
            <a:pPr marL="457200" indent="-457200" algn="ctr" eaLnBrk="1" hangingPunct="1">
              <a:spcBef>
                <a:spcPct val="50000"/>
              </a:spcBef>
              <a:defRPr/>
            </a:pPr>
            <a:endParaRPr lang="en-US" b="1" dirty="0"/>
          </a:p>
          <a:p>
            <a:pPr marL="1485900" indent="-852488" eaLnBrk="1" hangingPunct="1">
              <a:defRPr/>
            </a:pPr>
            <a:r>
              <a:rPr lang="en-US" b="1" dirty="0"/>
              <a:t>1. MORAL  ARGUMENT: </a:t>
            </a:r>
          </a:p>
          <a:p>
            <a:pPr marL="1485900" indent="-852488" eaLnBrk="1" hangingPunct="1">
              <a:defRPr/>
            </a:pPr>
            <a:r>
              <a:rPr lang="en-US" b="1" dirty="0"/>
              <a:t>     capitalist markets promote freedom</a:t>
            </a:r>
          </a:p>
          <a:p>
            <a:pPr marL="1485900" indent="-852488" eaLnBrk="1" hangingPunct="1">
              <a:defRPr/>
            </a:pPr>
            <a:endParaRPr lang="en-US" b="1" dirty="0"/>
          </a:p>
          <a:p>
            <a:pPr marL="1485900" indent="-852488" eaLnBrk="1" hangingPunct="1">
              <a:defRPr/>
            </a:pPr>
            <a:r>
              <a:rPr lang="en-US" b="1" dirty="0">
                <a:solidFill>
                  <a:schemeClr val="bg1"/>
                </a:solidFill>
              </a:rPr>
              <a:t>2. PRAGMATIC ARGUMENT: </a:t>
            </a:r>
          </a:p>
          <a:p>
            <a:pPr marL="1485900" indent="-852488" eaLnBrk="1" hangingPunct="1">
              <a:defRPr/>
            </a:pPr>
            <a:r>
              <a:rPr lang="en-US" b="1" dirty="0">
                <a:solidFill>
                  <a:schemeClr val="bg1"/>
                </a:solidFill>
              </a:rPr>
              <a:t>    capitalist markets promote efficiency &amp; prosperity.</a:t>
            </a:r>
          </a:p>
          <a:p>
            <a:pPr marL="457200" indent="-457200" eaLnBrk="1" hangingPunct="1">
              <a:spcBef>
                <a:spcPct val="50000"/>
              </a:spcBef>
              <a:buFontTx/>
              <a:buChar char="•"/>
              <a:defRPr/>
            </a:pP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609600" y="1295400"/>
            <a:ext cx="8153400" cy="3908425"/>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III. TWO PRIMARY ARGUMENTS </a:t>
            </a:r>
          </a:p>
          <a:p>
            <a:pPr marL="457200" indent="-457200" algn="ctr" eaLnBrk="1" hangingPunct="1">
              <a:spcBef>
                <a:spcPts val="0"/>
              </a:spcBef>
              <a:defRPr/>
            </a:pPr>
            <a:r>
              <a:rPr lang="en-US" sz="2800" b="1" dirty="0">
                <a:solidFill>
                  <a:srgbClr val="FF0000"/>
                </a:solidFill>
                <a:effectLst>
                  <a:outerShdw blurRad="38100" dist="38100" dir="2700000" algn="tl">
                    <a:srgbClr val="000000">
                      <a:alpha val="43137"/>
                    </a:srgbClr>
                  </a:outerShdw>
                </a:effectLst>
              </a:rPr>
              <a:t>IN DEFENSE OF CAPITALIST MARKETS</a:t>
            </a:r>
          </a:p>
          <a:p>
            <a:pPr marL="457200" indent="-457200" algn="ctr" eaLnBrk="1" hangingPunct="1">
              <a:spcBef>
                <a:spcPct val="50000"/>
              </a:spcBef>
              <a:defRPr/>
            </a:pPr>
            <a:endParaRPr lang="en-US" b="1" dirty="0"/>
          </a:p>
          <a:p>
            <a:pPr marL="1485900" indent="-852488" eaLnBrk="1" hangingPunct="1">
              <a:defRPr/>
            </a:pPr>
            <a:r>
              <a:rPr lang="en-US" b="1" dirty="0"/>
              <a:t>1. MORAL  ARGUMENT: </a:t>
            </a:r>
          </a:p>
          <a:p>
            <a:pPr marL="1485900" indent="-852488" eaLnBrk="1" hangingPunct="1">
              <a:defRPr/>
            </a:pPr>
            <a:r>
              <a:rPr lang="en-US" b="1" dirty="0"/>
              <a:t>     capitalist markets promote freedom</a:t>
            </a:r>
          </a:p>
          <a:p>
            <a:pPr marL="1485900" indent="-852488" eaLnBrk="1" hangingPunct="1">
              <a:defRPr/>
            </a:pPr>
            <a:endParaRPr lang="en-US" b="1" dirty="0"/>
          </a:p>
          <a:p>
            <a:pPr marL="1485900" indent="-852488" eaLnBrk="1" hangingPunct="1">
              <a:defRPr/>
            </a:pPr>
            <a:r>
              <a:rPr lang="en-US" b="1" dirty="0"/>
              <a:t>2. PRAGMATIC ARGUMENT: </a:t>
            </a:r>
          </a:p>
          <a:p>
            <a:pPr marL="1485900" indent="-852488" eaLnBrk="1" hangingPunct="1">
              <a:defRPr/>
            </a:pPr>
            <a:r>
              <a:rPr lang="en-US" b="1" dirty="0"/>
              <a:t>    capitalist markets promote efficiency &amp; prosperity.</a:t>
            </a:r>
          </a:p>
          <a:p>
            <a:pPr marL="457200" indent="-457200" eaLnBrk="1" hangingPunct="1">
              <a:spcBef>
                <a:spcPct val="50000"/>
              </a:spcBef>
              <a:buFontTx/>
              <a:buChar char="•"/>
              <a:defRPr/>
            </a:pPr>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609600" y="685800"/>
            <a:ext cx="8077200" cy="4462463"/>
          </a:xfrm>
          <a:prstGeom prst="rect">
            <a:avLst/>
          </a:prstGeom>
          <a:solidFill>
            <a:schemeClr val="bg1"/>
          </a:solidFill>
          <a:ln w="50800">
            <a:solidFill>
              <a:schemeClr val="tx1"/>
            </a:solidFill>
            <a:miter lim="800000"/>
            <a:headEnd/>
            <a:tailEnd/>
          </a:ln>
        </p:spPr>
        <p:txBody>
          <a:bodyPr tIns="365760" bIns="36576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Aft>
                <a:spcPts val="1200"/>
              </a:spcAft>
              <a:defRPr/>
            </a:pPr>
            <a:r>
              <a:rPr lang="en-US" sz="4000" b="1" dirty="0">
                <a:cs typeface="Times New Roman" pitchFamily="18" charset="0"/>
              </a:rPr>
              <a:t>The moral argument:</a:t>
            </a:r>
          </a:p>
          <a:p>
            <a:pPr marL="515938" eaLnBrk="1" hangingPunct="1">
              <a:defRPr/>
            </a:pPr>
            <a:r>
              <a:rPr lang="en-US" sz="3200" b="1" dirty="0">
                <a:cs typeface="Times New Roman" pitchFamily="18" charset="0"/>
              </a:rPr>
              <a:t>Markets promote individual freedom since in a free market all transactions are the result of voluntary agreements – no one is forced to do anything.</a:t>
            </a:r>
          </a:p>
          <a:p>
            <a:pPr marL="515938" eaLnBrk="1" hangingPunct="1">
              <a:defRPr/>
            </a:pPr>
            <a:endParaRPr lang="en-US" sz="3200" b="1" dirty="0">
              <a:cs typeface="Times New Roman" pitchFamily="18" charset="0"/>
            </a:endParaRPr>
          </a:p>
          <a:p>
            <a:pPr marL="515938" eaLnBrk="1" hangingPunct="1">
              <a:defRPr/>
            </a:pPr>
            <a:r>
              <a:rPr lang="en-US" sz="3200" b="1" dirty="0">
                <a:cs typeface="Times New Roman" pitchFamily="18" charset="0"/>
              </a:rPr>
              <a:t>Freedom here = </a:t>
            </a:r>
            <a:r>
              <a:rPr lang="en-US" sz="3200" b="1" i="1" dirty="0">
                <a:cs typeface="Times New Roman" pitchFamily="18" charset="0"/>
              </a:rPr>
              <a:t>negative freedom</a:t>
            </a:r>
            <a:endParaRPr lang="en-US" sz="3200" b="1" dirty="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609600" y="685800"/>
            <a:ext cx="8077200" cy="3970338"/>
          </a:xfrm>
          <a:prstGeom prst="rect">
            <a:avLst/>
          </a:prstGeom>
          <a:solidFill>
            <a:schemeClr val="bg1"/>
          </a:solidFill>
          <a:ln w="50800">
            <a:solidFill>
              <a:schemeClr val="tx1"/>
            </a:solidFill>
            <a:miter lim="800000"/>
            <a:headEnd/>
            <a:tailEnd/>
          </a:ln>
        </p:spPr>
        <p:txBody>
          <a:bodyPr tIns="365760" bIns="36576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Aft>
                <a:spcPts val="1200"/>
              </a:spcAft>
              <a:defRPr/>
            </a:pPr>
            <a:r>
              <a:rPr lang="en-US" sz="3600" b="1" dirty="0">
                <a:cs typeface="Times New Roman" pitchFamily="18" charset="0"/>
              </a:rPr>
              <a:t>The pragmatic argument:</a:t>
            </a:r>
          </a:p>
          <a:p>
            <a:pPr marL="515938" eaLnBrk="1" hangingPunct="1">
              <a:defRPr/>
            </a:pPr>
            <a:r>
              <a:rPr lang="en-US" sz="2800" b="1" dirty="0">
                <a:cs typeface="Times New Roman" pitchFamily="18" charset="0"/>
              </a:rPr>
              <a:t>The central problem needing a solution = </a:t>
            </a:r>
            <a:r>
              <a:rPr lang="en-US" sz="2800" b="1" i="1" dirty="0">
                <a:cs typeface="Times New Roman" pitchFamily="18" charset="0"/>
              </a:rPr>
              <a:t>cooperation </a:t>
            </a:r>
            <a:r>
              <a:rPr lang="en-US" sz="2800" b="1" dirty="0">
                <a:cs typeface="Times New Roman" pitchFamily="18" charset="0"/>
              </a:rPr>
              <a:t>&amp;</a:t>
            </a:r>
            <a:r>
              <a:rPr lang="en-US" sz="2800" b="1" i="1" dirty="0">
                <a:cs typeface="Times New Roman" pitchFamily="18" charset="0"/>
              </a:rPr>
              <a:t> coordination</a:t>
            </a:r>
            <a:r>
              <a:rPr lang="en-US" sz="2800" b="1" dirty="0">
                <a:cs typeface="Times New Roman" pitchFamily="18" charset="0"/>
              </a:rPr>
              <a:t> </a:t>
            </a:r>
            <a:r>
              <a:rPr lang="en-US" sz="2800" b="1" i="1" dirty="0">
                <a:cs typeface="Times New Roman" pitchFamily="18" charset="0"/>
              </a:rPr>
              <a:t>in a complex world  </a:t>
            </a:r>
          </a:p>
          <a:p>
            <a:pPr indent="573088" eaLnBrk="1" hangingPunct="1">
              <a:spcBef>
                <a:spcPct val="50000"/>
              </a:spcBef>
              <a:defRPr/>
            </a:pPr>
            <a:r>
              <a:rPr lang="en-US" sz="2800" b="1" dirty="0"/>
              <a:t>Two basic solutions:</a:t>
            </a:r>
          </a:p>
          <a:p>
            <a:pPr marL="1712913" indent="-400050" eaLnBrk="1" hangingPunct="1">
              <a:spcBef>
                <a:spcPts val="600"/>
              </a:spcBef>
              <a:buFontTx/>
              <a:buAutoNum type="arabicPeriod"/>
              <a:defRPr/>
            </a:pPr>
            <a:r>
              <a:rPr lang="en-US" sz="2800" b="1" dirty="0"/>
              <a:t>Planning and command</a:t>
            </a:r>
          </a:p>
          <a:p>
            <a:pPr marL="1712913" indent="-400050" eaLnBrk="1" hangingPunct="1">
              <a:spcBef>
                <a:spcPts val="600"/>
              </a:spcBef>
              <a:buFontTx/>
              <a:buAutoNum type="arabicPeriod"/>
              <a:defRPr/>
            </a:pPr>
            <a:r>
              <a:rPr lang="en-US" sz="2800" b="1" dirty="0"/>
              <a:t>Markets and voluntary exchange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609600" y="685800"/>
            <a:ext cx="8077200" cy="5170488"/>
          </a:xfrm>
          <a:prstGeom prst="rect">
            <a:avLst/>
          </a:prstGeom>
          <a:solidFill>
            <a:schemeClr val="bg1"/>
          </a:solidFill>
          <a:ln w="50800">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3600" b="1">
                <a:cs typeface="Times New Roman" panose="02020603050405020304" pitchFamily="18" charset="0"/>
              </a:rPr>
              <a:t>How do markets solve the problem?</a:t>
            </a:r>
          </a:p>
          <a:p>
            <a:pPr eaLnBrk="1" hangingPunct="1">
              <a:spcBef>
                <a:spcPct val="50000"/>
              </a:spcBef>
              <a:buFontTx/>
              <a:buNone/>
            </a:pPr>
            <a:r>
              <a:rPr lang="en-US" altLang="en-US" sz="2800" b="1">
                <a:solidFill>
                  <a:schemeClr val="bg1"/>
                </a:solidFill>
                <a:cs typeface="Times New Roman" panose="02020603050405020304" pitchFamily="18" charset="0"/>
              </a:rPr>
              <a:t>Adam Smith’s “invisible hand”:</a:t>
            </a:r>
          </a:p>
          <a:p>
            <a:pPr eaLnBrk="1" hangingPunct="1">
              <a:spcBef>
                <a:spcPct val="50000"/>
              </a:spcBef>
              <a:buFontTx/>
              <a:buNone/>
            </a:pPr>
            <a:r>
              <a:rPr lang="en-US" altLang="en-US" sz="2800" b="1">
                <a:solidFill>
                  <a:schemeClr val="bg1"/>
                </a:solidFill>
                <a:cs typeface="Times New Roman" panose="02020603050405020304" pitchFamily="18" charset="0"/>
              </a:rPr>
              <a:t>An individual who “intends only his own gain” is “led by an invisible hand to promote an end which was no part of his intention. Nor is it always the worse for the society that it was no part of it. By pursuing his own interest he frequently promotes that of the society more effectively than when he really intends to promote it.”</a:t>
            </a:r>
          </a:p>
          <a:p>
            <a:pPr eaLnBrk="1" hangingPunct="1">
              <a:spcBef>
                <a:spcPct val="50000"/>
              </a:spcBef>
              <a:buFontTx/>
              <a:buNone/>
            </a:pPr>
            <a:endParaRPr lang="en-US" altLang="en-US" sz="28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609600" y="685800"/>
            <a:ext cx="8077200" cy="5170488"/>
          </a:xfrm>
          <a:prstGeom prst="rect">
            <a:avLst/>
          </a:prstGeom>
          <a:solidFill>
            <a:schemeClr val="bg1"/>
          </a:solidFill>
          <a:ln w="50800">
            <a:solidFill>
              <a:schemeClr val="tx1"/>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3600" b="1" dirty="0">
                <a:cs typeface="Times New Roman" pitchFamily="18" charset="0"/>
              </a:rPr>
              <a:t>How do markets solve the problem?</a:t>
            </a:r>
          </a:p>
          <a:p>
            <a:pPr eaLnBrk="1" hangingPunct="1">
              <a:spcBef>
                <a:spcPct val="50000"/>
              </a:spcBef>
              <a:defRPr/>
            </a:pPr>
            <a:r>
              <a:rPr lang="en-US" sz="2800" b="1" dirty="0">
                <a:cs typeface="Times New Roman" pitchFamily="18" charset="0"/>
              </a:rPr>
              <a:t>Adam Smith’s “invisible hand” </a:t>
            </a:r>
            <a:r>
              <a:rPr lang="en-US" sz="2000" b="1" dirty="0">
                <a:cs typeface="Times New Roman" pitchFamily="18" charset="0"/>
              </a:rPr>
              <a:t>(</a:t>
            </a:r>
            <a:r>
              <a:rPr lang="en-US" sz="2000" b="1" i="1" dirty="0">
                <a:cs typeface="Times New Roman" pitchFamily="18" charset="0"/>
              </a:rPr>
              <a:t>Wealth of Nations</a:t>
            </a:r>
            <a:r>
              <a:rPr lang="en-US" sz="2000" b="1" dirty="0">
                <a:cs typeface="Times New Roman" pitchFamily="18" charset="0"/>
              </a:rPr>
              <a:t>, 1776)</a:t>
            </a:r>
            <a:r>
              <a:rPr lang="en-US" sz="2800" b="1" dirty="0">
                <a:cs typeface="Times New Roman" pitchFamily="18" charset="0"/>
              </a:rPr>
              <a:t>:</a:t>
            </a:r>
          </a:p>
          <a:p>
            <a:pPr marL="404813" eaLnBrk="1" hangingPunct="1">
              <a:spcBef>
                <a:spcPct val="50000"/>
              </a:spcBef>
              <a:defRPr/>
            </a:pPr>
            <a:r>
              <a:rPr lang="en-US" sz="2800" dirty="0">
                <a:cs typeface="Times New Roman" pitchFamily="18" charset="0"/>
              </a:rPr>
              <a:t>An individual who “intends only his own gain” is “led by an invisible hand to promote an end which was no part of his intention. Nor is it always the worse for the society that it was no part of it. By pursuing his own interest he frequently promotes that of the society more effectively than when he really intends to promote it.”</a:t>
            </a:r>
          </a:p>
          <a:p>
            <a:pPr eaLnBrk="1" hangingPunct="1">
              <a:spcBef>
                <a:spcPct val="50000"/>
              </a:spcBef>
              <a:defRPr/>
            </a:pPr>
            <a:endParaRPr lang="en-US"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1066800"/>
            <a:ext cx="7924800" cy="440055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457200" indent="-457200" algn="ctr" eaLnBrk="1" hangingPunct="1">
              <a:spcBef>
                <a:spcPct val="50000"/>
              </a:spcBef>
              <a:defRPr/>
            </a:pPr>
            <a:r>
              <a:rPr lang="en-US" sz="3600" b="1" dirty="0"/>
              <a:t>Key mechanisms that do the solving:</a:t>
            </a:r>
          </a:p>
          <a:p>
            <a:pPr marL="690563" eaLnBrk="1" hangingPunct="1">
              <a:spcBef>
                <a:spcPct val="50000"/>
              </a:spcBef>
              <a:defRPr/>
            </a:pPr>
            <a:r>
              <a:rPr lang="en-US" sz="2800" b="1" dirty="0">
                <a:solidFill>
                  <a:schemeClr val="bg1"/>
                </a:solidFill>
              </a:rPr>
              <a:t>Supply &amp; demand + prices </a:t>
            </a:r>
          </a:p>
          <a:p>
            <a:pPr marL="690563" eaLnBrk="1" hangingPunct="1">
              <a:spcBef>
                <a:spcPct val="50000"/>
              </a:spcBef>
              <a:defRPr/>
            </a:pPr>
            <a:r>
              <a:rPr lang="en-US" sz="2800" b="1" dirty="0">
                <a:solidFill>
                  <a:schemeClr val="bg1"/>
                </a:solidFill>
              </a:rPr>
              <a:t>Coordination through information and incentives generated by prices.</a:t>
            </a:r>
          </a:p>
          <a:p>
            <a:pPr marL="690563" eaLnBrk="1" hangingPunct="1">
              <a:spcBef>
                <a:spcPct val="50000"/>
              </a:spcBef>
              <a:defRPr/>
            </a:pPr>
            <a:r>
              <a:rPr lang="en-US" sz="2800" b="1" dirty="0">
                <a:solidFill>
                  <a:schemeClr val="bg1"/>
                </a:solidFill>
              </a:rPr>
              <a:t>Implication: </a:t>
            </a:r>
          </a:p>
          <a:p>
            <a:pPr marL="690563" eaLnBrk="1" hangingPunct="1">
              <a:spcBef>
                <a:spcPts val="0"/>
              </a:spcBef>
              <a:defRPr/>
            </a:pPr>
            <a:r>
              <a:rPr lang="en-US" sz="2800" b="1" i="1" dirty="0">
                <a:solidFill>
                  <a:schemeClr val="bg1"/>
                </a:solidFill>
              </a:rPr>
              <a:t>Consumer Sovereignty and allocative efficiency</a:t>
            </a:r>
            <a:endParaRPr lang="en-US" sz="2800" b="1" dirty="0">
              <a:solidFill>
                <a:schemeClr val="bg1"/>
              </a:solidFill>
            </a:endParaRPr>
          </a:p>
          <a:p>
            <a:pPr marL="457200" indent="-457200" eaLnBrk="1" hangingPunct="1">
              <a:spcBef>
                <a:spcPct val="50000"/>
              </a:spcBef>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1066800"/>
            <a:ext cx="7924800" cy="440055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457200" indent="-457200" algn="ctr" eaLnBrk="1" hangingPunct="1">
              <a:spcBef>
                <a:spcPct val="50000"/>
              </a:spcBef>
              <a:defRPr/>
            </a:pPr>
            <a:r>
              <a:rPr lang="en-US" sz="3600" b="1" dirty="0"/>
              <a:t>Key mechanisms that do the solving:</a:t>
            </a:r>
          </a:p>
          <a:p>
            <a:pPr marL="690563" eaLnBrk="1" hangingPunct="1">
              <a:spcBef>
                <a:spcPct val="50000"/>
              </a:spcBef>
              <a:defRPr/>
            </a:pPr>
            <a:r>
              <a:rPr lang="en-US" sz="2800" b="1" dirty="0"/>
              <a:t>Supply &amp; demand + prices </a:t>
            </a:r>
          </a:p>
          <a:p>
            <a:pPr marL="690563" eaLnBrk="1" hangingPunct="1">
              <a:spcBef>
                <a:spcPct val="50000"/>
              </a:spcBef>
              <a:defRPr/>
            </a:pPr>
            <a:r>
              <a:rPr lang="en-US" sz="2800" b="1" dirty="0">
                <a:solidFill>
                  <a:schemeClr val="bg1"/>
                </a:solidFill>
              </a:rPr>
              <a:t>Coordination through information and incentives generated by prices.</a:t>
            </a:r>
          </a:p>
          <a:p>
            <a:pPr marL="690563" eaLnBrk="1" hangingPunct="1">
              <a:spcBef>
                <a:spcPct val="50000"/>
              </a:spcBef>
              <a:defRPr/>
            </a:pPr>
            <a:r>
              <a:rPr lang="en-US" sz="2800" b="1" dirty="0">
                <a:solidFill>
                  <a:schemeClr val="bg1"/>
                </a:solidFill>
              </a:rPr>
              <a:t>Implication: </a:t>
            </a:r>
          </a:p>
          <a:p>
            <a:pPr marL="690563" eaLnBrk="1" hangingPunct="1">
              <a:spcBef>
                <a:spcPts val="0"/>
              </a:spcBef>
              <a:defRPr/>
            </a:pPr>
            <a:r>
              <a:rPr lang="en-US" sz="2800" b="1" i="1" dirty="0">
                <a:solidFill>
                  <a:schemeClr val="bg1"/>
                </a:solidFill>
              </a:rPr>
              <a:t>Consumer Sovereignty and allocative efficiency</a:t>
            </a:r>
            <a:endParaRPr lang="en-US" sz="2800" b="1" dirty="0">
              <a:solidFill>
                <a:schemeClr val="bg1"/>
              </a:solidFill>
            </a:endParaRPr>
          </a:p>
          <a:p>
            <a:pPr marL="457200" indent="-457200" eaLnBrk="1" hangingPunct="1">
              <a:spcBef>
                <a:spcPct val="50000"/>
              </a:spcBef>
              <a:defRPr/>
            </a:pPr>
            <a:endParaRPr lang="en-US" dirty="0"/>
          </a:p>
        </p:txBody>
      </p:sp>
      <p:cxnSp>
        <p:nvCxnSpPr>
          <p:cNvPr id="3" name="Straight Arrow Connector 2"/>
          <p:cNvCxnSpPr/>
          <p:nvPr/>
        </p:nvCxnSpPr>
        <p:spPr>
          <a:xfrm>
            <a:off x="6019800" y="251460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152400" y="381000"/>
            <a:ext cx="8839200" cy="5862638"/>
          </a:xfrm>
          <a:prstGeom prst="rect">
            <a:avLst/>
          </a:prstGeom>
          <a:solidFill>
            <a:schemeClr val="bg1"/>
          </a:solidFill>
          <a:ln w="50800">
            <a:solidFill>
              <a:schemeClr val="tx1"/>
            </a:solidFill>
            <a:miter lim="800000"/>
            <a:headEnd/>
            <a:tailEnd/>
          </a:ln>
        </p:spPr>
        <p:txBody>
          <a:bodyPr lIns="182880" tIns="182880" bIns="274320">
            <a:spAutoFit/>
          </a:bodyPr>
          <a:lstStyle/>
          <a:p>
            <a:pPr algn="ctr" eaLnBrk="1" hangingPunct="1">
              <a:defRPr/>
            </a:pPr>
            <a:r>
              <a:rPr lang="en-US" sz="2200" dirty="0">
                <a:effectLst>
                  <a:outerShdw blurRad="38100" dist="38100" dir="2700000" algn="tl">
                    <a:srgbClr val="000000">
                      <a:alpha val="43137"/>
                    </a:srgbClr>
                  </a:outerShdw>
                </a:effectLst>
                <a:cs typeface="Times New Roman" pitchFamily="18" charset="0"/>
              </a:rPr>
              <a:t> </a:t>
            </a:r>
            <a:r>
              <a:rPr lang="en-US" sz="2800" b="1" dirty="0">
                <a:solidFill>
                  <a:srgbClr val="FF0000"/>
                </a:solidFill>
                <a:effectLst>
                  <a:outerShdw blurRad="38100" dist="38100" dir="2700000" algn="tl">
                    <a:srgbClr val="000000">
                      <a:alpha val="43137"/>
                    </a:srgbClr>
                  </a:outerShdw>
                </a:effectLst>
                <a:cs typeface="Times New Roman" pitchFamily="18" charset="0"/>
              </a:rPr>
              <a:t>I. THE OVERALL ARGUMENT </a:t>
            </a:r>
          </a:p>
          <a:p>
            <a:pPr algn="ctr" eaLnBrk="1" hangingPunct="1">
              <a:defRPr/>
            </a:pPr>
            <a:r>
              <a:rPr lang="en-US" sz="2800" b="1" dirty="0">
                <a:solidFill>
                  <a:srgbClr val="FF0000"/>
                </a:solidFill>
                <a:effectLst>
                  <a:outerShdw blurRad="38100" dist="38100" dir="2700000" algn="tl">
                    <a:srgbClr val="000000">
                      <a:alpha val="43137"/>
                    </a:srgbClr>
                  </a:outerShdw>
                </a:effectLst>
                <a:cs typeface="Times New Roman" pitchFamily="18" charset="0"/>
              </a:rPr>
              <a:t>ABOUT CAPITALISM &amp; MARKETS</a:t>
            </a:r>
          </a:p>
          <a:p>
            <a:pPr eaLnBrk="1" hangingPunct="1">
              <a:spcBef>
                <a:spcPct val="50000"/>
              </a:spcBef>
              <a:defRPr/>
            </a:pPr>
            <a:r>
              <a:rPr lang="en-US" sz="2200" b="1" dirty="0">
                <a:solidFill>
                  <a:schemeClr val="bg1"/>
                </a:solidFill>
                <a:cs typeface="Times New Roman" pitchFamily="18" charset="0"/>
              </a:rPr>
              <a:t>Markets are a desirable feature of complex economies for two basic reasons: </a:t>
            </a:r>
          </a:p>
          <a:p>
            <a:pPr marL="798513" lvl="1" indent="-336550" eaLnBrk="1" hangingPunct="1">
              <a:spcBef>
                <a:spcPts val="600"/>
              </a:spcBef>
              <a:defRPr/>
            </a:pPr>
            <a:r>
              <a:rPr lang="en-US" sz="2200" b="1" dirty="0">
                <a:solidFill>
                  <a:schemeClr val="bg1"/>
                </a:solidFill>
                <a:cs typeface="Times New Roman" pitchFamily="18" charset="0"/>
              </a:rPr>
              <a:t>1) Markets can contribute in significant ways to efficiency and prosperity, and </a:t>
            </a:r>
          </a:p>
          <a:p>
            <a:pPr marL="798513" lvl="1" indent="-336550" eaLnBrk="1" hangingPunct="1">
              <a:spcBef>
                <a:spcPts val="600"/>
              </a:spcBef>
              <a:defRPr/>
            </a:pPr>
            <a:r>
              <a:rPr lang="en-US" sz="2200" b="1" dirty="0">
                <a:solidFill>
                  <a:schemeClr val="bg1"/>
                </a:solidFill>
                <a:cs typeface="Times New Roman" pitchFamily="18" charset="0"/>
              </a:rPr>
              <a:t>2) Market exchanges can contribute to individual freedom.  </a:t>
            </a:r>
          </a:p>
          <a:p>
            <a:pPr eaLnBrk="1" hangingPunct="1">
              <a:spcBef>
                <a:spcPct val="50000"/>
              </a:spcBef>
              <a:defRPr/>
            </a:pPr>
            <a:r>
              <a:rPr lang="en-US" sz="2200" b="1" dirty="0">
                <a:solidFill>
                  <a:schemeClr val="bg1"/>
                </a:solidFill>
                <a:cs typeface="Times New Roman" pitchFamily="18" charset="0"/>
              </a:rPr>
              <a:t>However: </a:t>
            </a:r>
          </a:p>
          <a:p>
            <a:pPr marL="798513" lvl="1" indent="-341313" eaLnBrk="1" hangingPunct="1">
              <a:spcBef>
                <a:spcPts val="600"/>
              </a:spcBef>
              <a:defRPr/>
            </a:pPr>
            <a:r>
              <a:rPr lang="en-US" sz="2200" b="1" dirty="0">
                <a:solidFill>
                  <a:schemeClr val="bg1"/>
                </a:solidFill>
                <a:cs typeface="Times New Roman" pitchFamily="18" charset="0"/>
              </a:rPr>
              <a:t>3) The unregulated free market with minimal government intervention ends up deeply limiting individual freedom, restricting prosperity and undermining efficiency.</a:t>
            </a:r>
          </a:p>
          <a:p>
            <a:pPr eaLnBrk="1" hangingPunct="1">
              <a:spcBef>
                <a:spcPct val="50000"/>
              </a:spcBef>
              <a:defRPr/>
            </a:pPr>
            <a:r>
              <a:rPr lang="en-US" sz="2200" b="1" dirty="0">
                <a:solidFill>
                  <a:schemeClr val="bg1"/>
                </a:solidFill>
                <a:cs typeface="Times New Roman" pitchFamily="18" charset="0"/>
              </a:rPr>
              <a:t>Conclusion: </a:t>
            </a:r>
          </a:p>
          <a:p>
            <a:pPr lvl="1" eaLnBrk="1" hangingPunct="1">
              <a:spcBef>
                <a:spcPts val="600"/>
              </a:spcBef>
              <a:defRPr/>
            </a:pPr>
            <a:r>
              <a:rPr lang="en-US" sz="2200" b="1" dirty="0">
                <a:solidFill>
                  <a:schemeClr val="bg1"/>
                </a:solidFill>
                <a:cs typeface="Times New Roman" pitchFamily="18" charset="0"/>
              </a:rPr>
              <a:t>4) What we need are </a:t>
            </a:r>
            <a:r>
              <a:rPr lang="en-US" sz="2200" b="1" i="1" dirty="0">
                <a:solidFill>
                  <a:schemeClr val="bg1"/>
                </a:solidFill>
                <a:cs typeface="Times New Roman" pitchFamily="18" charset="0"/>
              </a:rPr>
              <a:t>democratically accountable market</a:t>
            </a:r>
            <a:r>
              <a:rPr lang="en-US" sz="2200" b="1" dirty="0">
                <a:solidFill>
                  <a:schemeClr val="bg1"/>
                </a:solidFill>
                <a:cs typeface="Times New Roman" pitchFamily="18" charset="0"/>
              </a:rPr>
              <a:t> </a:t>
            </a:r>
            <a:r>
              <a:rPr lang="en-US" sz="2200" b="1" i="1" dirty="0">
                <a:solidFill>
                  <a:schemeClr val="bg1"/>
                </a:solidFill>
                <a:cs typeface="Times New Roman" pitchFamily="18" charset="0"/>
              </a:rPr>
              <a:t>institutions</a:t>
            </a:r>
            <a:r>
              <a:rPr lang="en-US" sz="2200" b="1" i="1" dirty="0">
                <a:cs typeface="Times New Roman" pitchFamily="18" charset="0"/>
              </a:rPr>
              <a:t>.</a:t>
            </a:r>
            <a:r>
              <a:rPr lang="en-US" sz="2200" dirty="0">
                <a:cs typeface="Times New Roman"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1066800"/>
            <a:ext cx="7924800" cy="440055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457200" indent="-457200" algn="ctr" eaLnBrk="1" hangingPunct="1">
              <a:spcBef>
                <a:spcPct val="50000"/>
              </a:spcBef>
              <a:defRPr/>
            </a:pPr>
            <a:r>
              <a:rPr lang="en-US" sz="3600" b="1" dirty="0"/>
              <a:t>Key mechanisms that do the solving:</a:t>
            </a:r>
          </a:p>
          <a:p>
            <a:pPr marL="690563" eaLnBrk="1" hangingPunct="1">
              <a:spcBef>
                <a:spcPct val="50000"/>
              </a:spcBef>
              <a:defRPr/>
            </a:pPr>
            <a:r>
              <a:rPr lang="en-US" sz="2800" b="1" dirty="0"/>
              <a:t>Supply &amp; demand + prices </a:t>
            </a:r>
          </a:p>
          <a:p>
            <a:pPr marL="690563" eaLnBrk="1" hangingPunct="1">
              <a:spcBef>
                <a:spcPct val="50000"/>
              </a:spcBef>
              <a:defRPr/>
            </a:pPr>
            <a:r>
              <a:rPr lang="en-US" sz="2800" b="1" dirty="0"/>
              <a:t>Coordination through information and incentives generated by prices.</a:t>
            </a:r>
          </a:p>
          <a:p>
            <a:pPr marL="690563" eaLnBrk="1" hangingPunct="1">
              <a:spcBef>
                <a:spcPct val="50000"/>
              </a:spcBef>
              <a:defRPr/>
            </a:pPr>
            <a:r>
              <a:rPr lang="en-US" sz="2800" b="1" dirty="0">
                <a:solidFill>
                  <a:schemeClr val="bg1"/>
                </a:solidFill>
              </a:rPr>
              <a:t>Implication: </a:t>
            </a:r>
          </a:p>
          <a:p>
            <a:pPr marL="690563" eaLnBrk="1" hangingPunct="1">
              <a:spcBef>
                <a:spcPts val="0"/>
              </a:spcBef>
              <a:defRPr/>
            </a:pPr>
            <a:r>
              <a:rPr lang="en-US" sz="2800" b="1" i="1" dirty="0">
                <a:solidFill>
                  <a:schemeClr val="bg1"/>
                </a:solidFill>
              </a:rPr>
              <a:t>Consumer Sovereignty and allocative efficiency</a:t>
            </a:r>
            <a:endParaRPr lang="en-US" sz="2800" b="1" dirty="0">
              <a:solidFill>
                <a:schemeClr val="bg1"/>
              </a:solidFill>
            </a:endParaRPr>
          </a:p>
          <a:p>
            <a:pPr marL="457200" indent="-457200" eaLnBrk="1" hangingPunct="1">
              <a:spcBef>
                <a:spcPct val="50000"/>
              </a:spcBef>
              <a:defRPr/>
            </a:pPr>
            <a:endParaRPr lang="en-US" dirty="0"/>
          </a:p>
        </p:txBody>
      </p:sp>
      <p:cxnSp>
        <p:nvCxnSpPr>
          <p:cNvPr id="3" name="Straight Arrow Connector 2"/>
          <p:cNvCxnSpPr/>
          <p:nvPr/>
        </p:nvCxnSpPr>
        <p:spPr>
          <a:xfrm>
            <a:off x="6019800" y="251460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1066800"/>
            <a:ext cx="7924800" cy="440055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457200" indent="-457200" algn="ctr" eaLnBrk="1" hangingPunct="1">
              <a:spcBef>
                <a:spcPct val="50000"/>
              </a:spcBef>
              <a:defRPr/>
            </a:pPr>
            <a:r>
              <a:rPr lang="en-US" sz="3600" b="1" dirty="0"/>
              <a:t>Key mechanisms that do the solving:</a:t>
            </a:r>
          </a:p>
          <a:p>
            <a:pPr marL="690563" eaLnBrk="1" hangingPunct="1">
              <a:spcBef>
                <a:spcPct val="50000"/>
              </a:spcBef>
              <a:defRPr/>
            </a:pPr>
            <a:r>
              <a:rPr lang="en-US" sz="2800" b="1" dirty="0"/>
              <a:t>Supply &amp; demand + prices </a:t>
            </a:r>
          </a:p>
          <a:p>
            <a:pPr marL="690563" eaLnBrk="1" hangingPunct="1">
              <a:spcBef>
                <a:spcPct val="50000"/>
              </a:spcBef>
              <a:defRPr/>
            </a:pPr>
            <a:r>
              <a:rPr lang="en-US" sz="2800" b="1" dirty="0"/>
              <a:t>Coordination through </a:t>
            </a:r>
            <a:r>
              <a:rPr lang="en-US" sz="2800" b="1" u="sng" dirty="0"/>
              <a:t>information</a:t>
            </a:r>
            <a:r>
              <a:rPr lang="en-US" sz="2800" b="1" dirty="0"/>
              <a:t> and </a:t>
            </a:r>
            <a:r>
              <a:rPr lang="en-US" sz="2800" b="1" u="sng" dirty="0"/>
              <a:t>incentives</a:t>
            </a:r>
            <a:r>
              <a:rPr lang="en-US" sz="2800" b="1" dirty="0"/>
              <a:t> generated by prices.</a:t>
            </a:r>
          </a:p>
          <a:p>
            <a:pPr marL="690563" eaLnBrk="1" hangingPunct="1">
              <a:spcBef>
                <a:spcPct val="50000"/>
              </a:spcBef>
              <a:defRPr/>
            </a:pPr>
            <a:r>
              <a:rPr lang="en-US" sz="2800" b="1" dirty="0"/>
              <a:t>Implication: </a:t>
            </a:r>
          </a:p>
          <a:p>
            <a:pPr marL="690563" eaLnBrk="1" hangingPunct="1">
              <a:spcBef>
                <a:spcPts val="0"/>
              </a:spcBef>
              <a:defRPr/>
            </a:pPr>
            <a:r>
              <a:rPr lang="en-US" sz="2800" b="1" i="1" dirty="0"/>
              <a:t>Consumer Sovereignty </a:t>
            </a:r>
            <a:r>
              <a:rPr lang="en-US" sz="2800" b="1" dirty="0"/>
              <a:t>and</a:t>
            </a:r>
            <a:r>
              <a:rPr lang="en-US" sz="2800" b="1" i="1" dirty="0"/>
              <a:t> allocative efficiency</a:t>
            </a:r>
            <a:endParaRPr lang="en-US" sz="2800" b="1" dirty="0"/>
          </a:p>
          <a:p>
            <a:pPr marL="457200" indent="-457200" eaLnBrk="1" hangingPunct="1">
              <a:spcBef>
                <a:spcPct val="50000"/>
              </a:spcBef>
              <a:defRPr/>
            </a:pPr>
            <a:endParaRPr lang="en-US" dirty="0"/>
          </a:p>
        </p:txBody>
      </p:sp>
      <p:cxnSp>
        <p:nvCxnSpPr>
          <p:cNvPr id="3" name="Straight Arrow Connector 2"/>
          <p:cNvCxnSpPr/>
          <p:nvPr/>
        </p:nvCxnSpPr>
        <p:spPr>
          <a:xfrm>
            <a:off x="6019800" y="251460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457200" y="457200"/>
            <a:ext cx="8229600" cy="6002338"/>
          </a:xfrm>
          <a:prstGeom prst="rect">
            <a:avLst/>
          </a:prstGeom>
          <a:solidFill>
            <a:schemeClr val="bg1"/>
          </a:solidFill>
          <a:ln w="50800">
            <a:solidFill>
              <a:schemeClr val="tx1"/>
            </a:solidFill>
            <a:miter lim="800000"/>
            <a:headEnd/>
            <a:tailEnd/>
          </a:ln>
        </p:spPr>
        <p:txBody>
          <a:bodyPr lIns="182880" tIns="182880" rIns="182880" bIns="27432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b="1"/>
              <a:t>The Technical idea of allocative efficiency:</a:t>
            </a:r>
          </a:p>
          <a:p>
            <a:pPr algn="ctr" eaLnBrk="1" hangingPunct="1">
              <a:spcBef>
                <a:spcPct val="0"/>
              </a:spcBef>
              <a:buFontTx/>
              <a:buNone/>
            </a:pPr>
            <a:r>
              <a:rPr lang="en-US" altLang="en-US" b="1" i="1"/>
              <a:t>Pareto Optimality</a:t>
            </a:r>
          </a:p>
          <a:p>
            <a:pPr algn="ctr" eaLnBrk="1" hangingPunct="1">
              <a:spcBef>
                <a:spcPct val="0"/>
              </a:spcBef>
              <a:buFontTx/>
              <a:buNone/>
            </a:pPr>
            <a:endParaRPr lang="en-US" altLang="en-US" b="1" i="1"/>
          </a:p>
          <a:p>
            <a:pPr eaLnBrk="1" hangingPunct="1">
              <a:spcBef>
                <a:spcPct val="50000"/>
              </a:spcBef>
              <a:buFontTx/>
              <a:buNone/>
            </a:pPr>
            <a:r>
              <a:rPr lang="en-US" altLang="en-US" sz="2400" b="1" i="1"/>
              <a:t>Optimality</a:t>
            </a:r>
            <a:r>
              <a:rPr lang="en-US" altLang="en-US" sz="2400" b="1"/>
              <a:t> = the best possible outcome of a process</a:t>
            </a:r>
          </a:p>
          <a:p>
            <a:pPr eaLnBrk="1" hangingPunct="1">
              <a:spcBef>
                <a:spcPct val="50000"/>
              </a:spcBef>
              <a:buFontTx/>
              <a:buNone/>
            </a:pPr>
            <a:r>
              <a:rPr lang="en-US" altLang="en-US" sz="2400" b="1" i="1"/>
              <a:t>Pareto Optimality</a:t>
            </a:r>
            <a:r>
              <a:rPr lang="en-US" altLang="en-US" sz="2400" b="1"/>
              <a:t> = a distribution of things such that no one can be made better off without someone becoming worse off.</a:t>
            </a:r>
          </a:p>
          <a:p>
            <a:pPr eaLnBrk="1" hangingPunct="1">
              <a:spcBef>
                <a:spcPct val="50000"/>
              </a:spcBef>
              <a:buFontTx/>
              <a:buNone/>
            </a:pPr>
            <a:r>
              <a:rPr lang="en-US" altLang="en-US" sz="2400" b="1"/>
              <a:t>Pareto </a:t>
            </a:r>
            <a:r>
              <a:rPr lang="en-US" altLang="en-US" sz="2400" b="1" i="1" u="sng"/>
              <a:t>sub</a:t>
            </a:r>
            <a:r>
              <a:rPr lang="en-US" altLang="en-US" sz="2400" b="1" i="1"/>
              <a:t>optimality</a:t>
            </a:r>
            <a:r>
              <a:rPr lang="en-US" altLang="en-US" sz="2400" b="1"/>
              <a:t> = a situation in which by redistributing things at least one person could be made better off without anyone becoming worse off.</a:t>
            </a:r>
          </a:p>
          <a:p>
            <a:pPr eaLnBrk="1" hangingPunct="1">
              <a:spcBef>
                <a:spcPct val="50000"/>
              </a:spcBef>
              <a:buFontTx/>
              <a:buNone/>
            </a:pPr>
            <a:r>
              <a:rPr lang="en-US" altLang="en-US" sz="2400" b="1" i="1"/>
              <a:t>Basic claim about markets</a:t>
            </a:r>
            <a:r>
              <a:rPr lang="en-US" altLang="en-US" sz="2400" b="1"/>
              <a:t>: free markets generate Pareto optimality of distributions of things exchanged on the market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066800" y="1066800"/>
            <a:ext cx="7010400" cy="3262313"/>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457200" indent="-457200" algn="ctr" eaLnBrk="1" hangingPunct="1">
              <a:spcBef>
                <a:spcPct val="50000"/>
              </a:spcBef>
              <a:defRPr/>
            </a:pPr>
            <a:r>
              <a:rPr lang="en-US" sz="2800" b="1" dirty="0"/>
              <a:t>Two Kinds of Efficiency in Markets</a:t>
            </a:r>
          </a:p>
          <a:p>
            <a:pPr marL="741363" indent="-508000" eaLnBrk="1" hangingPunct="1">
              <a:spcBef>
                <a:spcPct val="50000"/>
              </a:spcBef>
              <a:buFontTx/>
              <a:buAutoNum type="arabicPeriod"/>
              <a:tabLst>
                <a:tab pos="6858000" algn="l"/>
              </a:tabLst>
              <a:defRPr/>
            </a:pPr>
            <a:r>
              <a:rPr lang="en-US" b="1" dirty="0"/>
              <a:t>Allocative Efficiency</a:t>
            </a:r>
            <a:r>
              <a:rPr lang="en-US" dirty="0"/>
              <a:t>: the distribution of things is “Pareto optimal”</a:t>
            </a:r>
          </a:p>
          <a:p>
            <a:pPr marL="741363" indent="-508000" eaLnBrk="1" hangingPunct="1">
              <a:spcBef>
                <a:spcPct val="50000"/>
              </a:spcBef>
              <a:buFontTx/>
              <a:buAutoNum type="arabicPeriod"/>
              <a:tabLst>
                <a:tab pos="6858000" algn="l"/>
              </a:tabLst>
              <a:defRPr/>
            </a:pPr>
            <a:r>
              <a:rPr lang="en-US" b="1" dirty="0"/>
              <a:t>Dynamic Efficiency</a:t>
            </a:r>
            <a:r>
              <a:rPr lang="en-US" dirty="0"/>
              <a:t>: optimal innovation and growth through incentives for risk taking</a:t>
            </a:r>
          </a:p>
          <a:p>
            <a:pPr marL="233363" eaLnBrk="1" hangingPunct="1">
              <a:spcBef>
                <a:spcPct val="50000"/>
              </a:spcBef>
              <a:tabLst>
                <a:tab pos="6858000" algn="l"/>
              </a:tabLst>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5"/>
          <p:cNvSpPr txBox="1">
            <a:spLocks noChangeArrowheads="1"/>
          </p:cNvSpPr>
          <p:nvPr/>
        </p:nvSpPr>
        <p:spPr bwMode="auto">
          <a:xfrm>
            <a:off x="1752600" y="1447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en-US" altLang="en-US" sz="2400"/>
          </a:p>
        </p:txBody>
      </p:sp>
      <p:sp>
        <p:nvSpPr>
          <p:cNvPr id="10243" name="Rectangle 6"/>
          <p:cNvSpPr>
            <a:spLocks noChangeArrowheads="1"/>
          </p:cNvSpPr>
          <p:nvPr/>
        </p:nvSpPr>
        <p:spPr bwMode="auto">
          <a:xfrm>
            <a:off x="1219200" y="381000"/>
            <a:ext cx="6629400" cy="138430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defRPr/>
            </a:pPr>
            <a:endParaRPr lang="en-US" sz="2800" b="1" dirty="0">
              <a:solidFill>
                <a:srgbClr val="FF0000"/>
              </a:solidFill>
              <a:effectLst>
                <a:outerShdw blurRad="38100" dist="38100" dir="2700000" algn="tl">
                  <a:srgbClr val="000000">
                    <a:alpha val="43137"/>
                  </a:srgbClr>
                </a:outerShdw>
              </a:effectLst>
            </a:endParaRPr>
          </a:p>
          <a:p>
            <a:pPr marL="457200" indent="-457200" algn="ctr" eaLnBrk="1" hangingPunct="1">
              <a:defRPr/>
            </a:pPr>
            <a:r>
              <a:rPr lang="en-US" sz="2800" b="1" dirty="0">
                <a:solidFill>
                  <a:srgbClr val="FF0000"/>
                </a:solidFill>
                <a:effectLst>
                  <a:outerShdw blurRad="38100" dist="38100" dir="2700000" algn="tl">
                    <a:srgbClr val="000000">
                      <a:alpha val="43137"/>
                    </a:srgbClr>
                  </a:outerShdw>
                </a:effectLst>
              </a:rPr>
              <a:t>IV. The Market &amp; Limited Government</a:t>
            </a:r>
          </a:p>
          <a:p>
            <a:pPr marL="457200" indent="-457200" eaLnBrk="1" hangingPunct="1">
              <a:defRPr/>
            </a:pPr>
            <a:endParaRPr lang="en-US" sz="2800" b="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5"/>
          <p:cNvSpPr txBox="1">
            <a:spLocks noChangeArrowheads="1"/>
          </p:cNvSpPr>
          <p:nvPr/>
        </p:nvSpPr>
        <p:spPr bwMode="auto">
          <a:xfrm>
            <a:off x="1752600" y="1447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en-US" altLang="en-US" sz="2400"/>
          </a:p>
        </p:txBody>
      </p:sp>
      <p:sp>
        <p:nvSpPr>
          <p:cNvPr id="10243" name="Rectangle 6"/>
          <p:cNvSpPr>
            <a:spLocks noChangeArrowheads="1"/>
          </p:cNvSpPr>
          <p:nvPr/>
        </p:nvSpPr>
        <p:spPr bwMode="auto">
          <a:xfrm>
            <a:off x="1219200" y="381000"/>
            <a:ext cx="6629400" cy="138430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defRPr/>
            </a:pPr>
            <a:endParaRPr lang="en-US" sz="2800" b="1" dirty="0">
              <a:solidFill>
                <a:srgbClr val="FF0000"/>
              </a:solidFill>
              <a:effectLst>
                <a:outerShdw blurRad="38100" dist="38100" dir="2700000" algn="tl">
                  <a:srgbClr val="000000">
                    <a:alpha val="43137"/>
                  </a:srgbClr>
                </a:outerShdw>
              </a:effectLst>
            </a:endParaRPr>
          </a:p>
          <a:p>
            <a:pPr marL="457200" indent="-457200" algn="ctr" eaLnBrk="1" hangingPunct="1">
              <a:defRPr/>
            </a:pPr>
            <a:r>
              <a:rPr lang="en-US" sz="2800" b="1" dirty="0">
                <a:solidFill>
                  <a:srgbClr val="FF0000"/>
                </a:solidFill>
                <a:effectLst>
                  <a:outerShdw blurRad="38100" dist="38100" dir="2700000" algn="tl">
                    <a:srgbClr val="000000">
                      <a:alpha val="43137"/>
                    </a:srgbClr>
                  </a:outerShdw>
                </a:effectLst>
              </a:rPr>
              <a:t>IV. The Market &amp; Limited Government</a:t>
            </a:r>
          </a:p>
          <a:p>
            <a:pPr marL="457200" indent="-457200" eaLnBrk="1" hangingPunct="1">
              <a:defRPr/>
            </a:pPr>
            <a:endParaRPr lang="en-US" sz="2800" b="1" dirty="0">
              <a:solidFill>
                <a:srgbClr val="FF0000"/>
              </a:solidFill>
            </a:endParaRPr>
          </a:p>
        </p:txBody>
      </p:sp>
      <p:sp>
        <p:nvSpPr>
          <p:cNvPr id="5" name="Text Box 2"/>
          <p:cNvSpPr txBox="1">
            <a:spLocks noChangeArrowheads="1"/>
          </p:cNvSpPr>
          <p:nvPr/>
        </p:nvSpPr>
        <p:spPr bwMode="auto">
          <a:xfrm>
            <a:off x="381000" y="2286000"/>
            <a:ext cx="8382000" cy="421640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282575" eaLnBrk="1" hangingPunct="1">
              <a:spcBef>
                <a:spcPct val="50000"/>
              </a:spcBef>
              <a:defRPr/>
            </a:pPr>
            <a:r>
              <a:rPr lang="en-US" sz="3200" b="1" dirty="0"/>
              <a:t>Two core arguments against state interference with the market:</a:t>
            </a:r>
          </a:p>
          <a:p>
            <a:pPr marL="233363" eaLnBrk="1" hangingPunct="1">
              <a:spcBef>
                <a:spcPct val="50000"/>
              </a:spcBef>
              <a:tabLst>
                <a:tab pos="6858000" algn="l"/>
              </a:tabLst>
              <a:defRPr/>
            </a:pPr>
            <a:r>
              <a:rPr lang="en-US" b="1" dirty="0"/>
              <a:t>1.    </a:t>
            </a:r>
            <a:r>
              <a:rPr lang="en-US" b="1" i="1" dirty="0"/>
              <a:t>Moral argument</a:t>
            </a:r>
            <a:r>
              <a:rPr lang="en-US" b="1" dirty="0"/>
              <a:t>: </a:t>
            </a:r>
          </a:p>
          <a:p>
            <a:pPr marL="1196975" eaLnBrk="1" hangingPunct="1">
              <a:spcBef>
                <a:spcPts val="0"/>
              </a:spcBef>
              <a:tabLst>
                <a:tab pos="6858000" algn="l"/>
              </a:tabLst>
              <a:defRPr/>
            </a:pPr>
            <a:r>
              <a:rPr lang="en-US" b="1" dirty="0"/>
              <a:t>state coercion inherently reduces freedom, therefore limited government rather than an affirmative state</a:t>
            </a:r>
            <a:endParaRPr lang="en-US" dirty="0"/>
          </a:p>
          <a:p>
            <a:pPr marL="233363" eaLnBrk="1" hangingPunct="1">
              <a:spcBef>
                <a:spcPct val="50000"/>
              </a:spcBef>
              <a:tabLst>
                <a:tab pos="6858000" algn="l"/>
              </a:tabLst>
              <a:defRPr/>
            </a:pPr>
            <a:r>
              <a:rPr lang="en-US" b="1" dirty="0">
                <a:solidFill>
                  <a:schemeClr val="bg1"/>
                </a:solidFill>
              </a:rPr>
              <a:t>2.    </a:t>
            </a:r>
            <a:r>
              <a:rPr lang="en-US" b="1" i="1" dirty="0">
                <a:solidFill>
                  <a:schemeClr val="bg1"/>
                </a:solidFill>
              </a:rPr>
              <a:t>Pragmatic argument</a:t>
            </a:r>
            <a:r>
              <a:rPr lang="en-US" b="1" dirty="0">
                <a:solidFill>
                  <a:schemeClr val="bg1"/>
                </a:solidFill>
              </a:rPr>
              <a:t>: </a:t>
            </a:r>
          </a:p>
          <a:p>
            <a:pPr marL="233363" indent="963613" eaLnBrk="1" hangingPunct="1">
              <a:spcBef>
                <a:spcPts val="0"/>
              </a:spcBef>
              <a:tabLst>
                <a:tab pos="6858000" algn="l"/>
              </a:tabLst>
              <a:defRPr/>
            </a:pPr>
            <a:r>
              <a:rPr lang="en-US" b="1" dirty="0">
                <a:solidFill>
                  <a:schemeClr val="bg1"/>
                </a:solidFill>
              </a:rPr>
              <a:t>state incompetence &amp; state malevolence</a:t>
            </a:r>
            <a:endParaRPr lang="en-US" dirty="0">
              <a:solidFill>
                <a:schemeClr val="bg1"/>
              </a:solidFill>
            </a:endParaRPr>
          </a:p>
          <a:p>
            <a:pPr marL="457200" indent="-457200" eaLnBrk="1" hangingPunct="1">
              <a:spcBef>
                <a:spcPct val="50000"/>
              </a:spcBef>
              <a:defRPr/>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5"/>
          <p:cNvSpPr txBox="1">
            <a:spLocks noChangeArrowheads="1"/>
          </p:cNvSpPr>
          <p:nvPr/>
        </p:nvSpPr>
        <p:spPr bwMode="auto">
          <a:xfrm>
            <a:off x="1752600" y="14478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en-US" altLang="en-US" sz="2400"/>
          </a:p>
        </p:txBody>
      </p:sp>
      <p:sp>
        <p:nvSpPr>
          <p:cNvPr id="10243" name="Rectangle 6"/>
          <p:cNvSpPr>
            <a:spLocks noChangeArrowheads="1"/>
          </p:cNvSpPr>
          <p:nvPr/>
        </p:nvSpPr>
        <p:spPr bwMode="auto">
          <a:xfrm>
            <a:off x="1219200" y="381000"/>
            <a:ext cx="6629400" cy="138430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defRPr/>
            </a:pPr>
            <a:endParaRPr lang="en-US" sz="2800" b="1" dirty="0">
              <a:solidFill>
                <a:srgbClr val="FF0000"/>
              </a:solidFill>
              <a:effectLst>
                <a:outerShdw blurRad="38100" dist="38100" dir="2700000" algn="tl">
                  <a:srgbClr val="000000">
                    <a:alpha val="43137"/>
                  </a:srgbClr>
                </a:outerShdw>
              </a:effectLst>
            </a:endParaRPr>
          </a:p>
          <a:p>
            <a:pPr marL="457200" indent="-457200" algn="ctr" eaLnBrk="1" hangingPunct="1">
              <a:defRPr/>
            </a:pPr>
            <a:r>
              <a:rPr lang="en-US" sz="2800" b="1" dirty="0">
                <a:solidFill>
                  <a:srgbClr val="FF0000"/>
                </a:solidFill>
                <a:effectLst>
                  <a:outerShdw blurRad="38100" dist="38100" dir="2700000" algn="tl">
                    <a:srgbClr val="000000">
                      <a:alpha val="43137"/>
                    </a:srgbClr>
                  </a:outerShdw>
                </a:effectLst>
              </a:rPr>
              <a:t>IV. The Market &amp; Limited Government</a:t>
            </a:r>
          </a:p>
          <a:p>
            <a:pPr marL="457200" indent="-457200" eaLnBrk="1" hangingPunct="1">
              <a:defRPr/>
            </a:pPr>
            <a:endParaRPr lang="en-US" sz="2800" b="1" dirty="0">
              <a:solidFill>
                <a:srgbClr val="FF0000"/>
              </a:solidFill>
            </a:endParaRPr>
          </a:p>
        </p:txBody>
      </p:sp>
      <p:sp>
        <p:nvSpPr>
          <p:cNvPr id="5" name="Text Box 2"/>
          <p:cNvSpPr txBox="1">
            <a:spLocks noChangeArrowheads="1"/>
          </p:cNvSpPr>
          <p:nvPr/>
        </p:nvSpPr>
        <p:spPr bwMode="auto">
          <a:xfrm>
            <a:off x="381000" y="2286000"/>
            <a:ext cx="8382000" cy="4216400"/>
          </a:xfrm>
          <a:prstGeom prst="rect">
            <a:avLst/>
          </a:prstGeom>
          <a:solidFill>
            <a:schemeClr val="bg1"/>
          </a:solidFill>
          <a:ln w="50800">
            <a:solidFill>
              <a:schemeClr val="tx1"/>
            </a:solidFill>
            <a:miter lim="800000"/>
            <a:headEnd/>
            <a:tailEnd/>
          </a:ln>
        </p:spPr>
        <p:txBody>
          <a:bodyPr>
            <a:spAutoFit/>
          </a:bodyPr>
          <a:lstStyle/>
          <a:p>
            <a:pPr marL="457200" indent="-457200" algn="ctr" eaLnBrk="1" hangingPunct="1">
              <a:spcBef>
                <a:spcPct val="50000"/>
              </a:spcBef>
              <a:defRPr/>
            </a:pPr>
            <a:endParaRPr lang="en-US" sz="800" b="1" dirty="0"/>
          </a:p>
          <a:p>
            <a:pPr marL="282575" eaLnBrk="1" hangingPunct="1">
              <a:spcBef>
                <a:spcPct val="50000"/>
              </a:spcBef>
              <a:defRPr/>
            </a:pPr>
            <a:r>
              <a:rPr lang="en-US" sz="3200" b="1" dirty="0"/>
              <a:t>Two core arguments against state interference with the market:</a:t>
            </a:r>
          </a:p>
          <a:p>
            <a:pPr marL="233363" eaLnBrk="1" hangingPunct="1">
              <a:spcBef>
                <a:spcPct val="50000"/>
              </a:spcBef>
              <a:tabLst>
                <a:tab pos="6858000" algn="l"/>
              </a:tabLst>
              <a:defRPr/>
            </a:pPr>
            <a:r>
              <a:rPr lang="en-US" b="1" dirty="0"/>
              <a:t>1.    </a:t>
            </a:r>
            <a:r>
              <a:rPr lang="en-US" b="1" i="1" dirty="0"/>
              <a:t>Moral argument</a:t>
            </a:r>
            <a:r>
              <a:rPr lang="en-US" b="1" dirty="0"/>
              <a:t>: </a:t>
            </a:r>
          </a:p>
          <a:p>
            <a:pPr marL="1196975" eaLnBrk="1" hangingPunct="1">
              <a:spcBef>
                <a:spcPts val="0"/>
              </a:spcBef>
              <a:tabLst>
                <a:tab pos="6858000" algn="l"/>
              </a:tabLst>
              <a:defRPr/>
            </a:pPr>
            <a:r>
              <a:rPr lang="en-US" b="1" dirty="0"/>
              <a:t>state coercion inherently reduces freedom, therefore limited government rather than an affirmative state</a:t>
            </a:r>
            <a:endParaRPr lang="en-US" dirty="0"/>
          </a:p>
          <a:p>
            <a:pPr marL="233363" eaLnBrk="1" hangingPunct="1">
              <a:spcBef>
                <a:spcPct val="50000"/>
              </a:spcBef>
              <a:tabLst>
                <a:tab pos="6858000" algn="l"/>
              </a:tabLst>
              <a:defRPr/>
            </a:pPr>
            <a:r>
              <a:rPr lang="en-US" b="1" dirty="0"/>
              <a:t>2.    </a:t>
            </a:r>
            <a:r>
              <a:rPr lang="en-US" b="1" i="1" dirty="0"/>
              <a:t>Pragmatic argument</a:t>
            </a:r>
            <a:r>
              <a:rPr lang="en-US" b="1" dirty="0"/>
              <a:t>: </a:t>
            </a:r>
          </a:p>
          <a:p>
            <a:pPr marL="233363" indent="963613" eaLnBrk="1" hangingPunct="1">
              <a:spcBef>
                <a:spcPts val="0"/>
              </a:spcBef>
              <a:tabLst>
                <a:tab pos="6858000" algn="l"/>
              </a:tabLst>
              <a:defRPr/>
            </a:pPr>
            <a:r>
              <a:rPr lang="en-US" b="1" dirty="0"/>
              <a:t>state incompetence &amp; state malevolence</a:t>
            </a:r>
            <a:endParaRPr lang="en-US" dirty="0"/>
          </a:p>
          <a:p>
            <a:pPr marL="457200" indent="-457200" eaLnBrk="1" hangingPunct="1">
              <a:spcBef>
                <a:spcPct val="50000"/>
              </a:spcBef>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152400" y="381000"/>
            <a:ext cx="8839200" cy="5862638"/>
          </a:xfrm>
          <a:prstGeom prst="rect">
            <a:avLst/>
          </a:prstGeom>
          <a:solidFill>
            <a:schemeClr val="bg1"/>
          </a:solidFill>
          <a:ln w="50800">
            <a:solidFill>
              <a:schemeClr val="tx1"/>
            </a:solidFill>
            <a:miter lim="800000"/>
            <a:headEnd/>
            <a:tailEnd/>
          </a:ln>
        </p:spPr>
        <p:txBody>
          <a:bodyPr lIns="182880" tIns="182880" bIns="274320">
            <a:spAutoFit/>
          </a:bodyPr>
          <a:lstStyle/>
          <a:p>
            <a:pPr algn="ctr" eaLnBrk="1" hangingPunct="1">
              <a:defRPr/>
            </a:pPr>
            <a:r>
              <a:rPr lang="en-US" sz="2200" dirty="0">
                <a:effectLst>
                  <a:outerShdw blurRad="38100" dist="38100" dir="2700000" algn="tl">
                    <a:srgbClr val="000000">
                      <a:alpha val="43137"/>
                    </a:srgbClr>
                  </a:outerShdw>
                </a:effectLst>
                <a:cs typeface="Times New Roman" pitchFamily="18" charset="0"/>
              </a:rPr>
              <a:t> </a:t>
            </a:r>
            <a:r>
              <a:rPr lang="en-US" sz="2800" b="1" dirty="0">
                <a:solidFill>
                  <a:srgbClr val="FF0000"/>
                </a:solidFill>
                <a:effectLst>
                  <a:outerShdw blurRad="38100" dist="38100" dir="2700000" algn="tl">
                    <a:srgbClr val="000000">
                      <a:alpha val="43137"/>
                    </a:srgbClr>
                  </a:outerShdw>
                </a:effectLst>
                <a:cs typeface="Times New Roman" pitchFamily="18" charset="0"/>
              </a:rPr>
              <a:t>I. THE OVERALL ARGUMENT </a:t>
            </a:r>
          </a:p>
          <a:p>
            <a:pPr algn="ctr" eaLnBrk="1" hangingPunct="1">
              <a:defRPr/>
            </a:pPr>
            <a:r>
              <a:rPr lang="en-US" sz="2800" b="1" dirty="0">
                <a:solidFill>
                  <a:srgbClr val="FF0000"/>
                </a:solidFill>
                <a:effectLst>
                  <a:outerShdw blurRad="38100" dist="38100" dir="2700000" algn="tl">
                    <a:srgbClr val="000000">
                      <a:alpha val="43137"/>
                    </a:srgbClr>
                  </a:outerShdw>
                </a:effectLst>
                <a:cs typeface="Times New Roman" pitchFamily="18" charset="0"/>
              </a:rPr>
              <a:t>ABOUT CAPITALISM &amp; MARKETS</a:t>
            </a:r>
          </a:p>
          <a:p>
            <a:pPr eaLnBrk="1" hangingPunct="1">
              <a:spcBef>
                <a:spcPct val="50000"/>
              </a:spcBef>
              <a:defRPr/>
            </a:pPr>
            <a:r>
              <a:rPr lang="en-US" sz="2200" b="1" dirty="0">
                <a:cs typeface="Times New Roman" pitchFamily="18" charset="0"/>
              </a:rPr>
              <a:t>Markets are a desirable feature of complex economies for two basic reasons: </a:t>
            </a:r>
          </a:p>
          <a:p>
            <a:pPr marL="798513" lvl="1" indent="-336550" eaLnBrk="1" hangingPunct="1">
              <a:spcBef>
                <a:spcPts val="600"/>
              </a:spcBef>
              <a:defRPr/>
            </a:pPr>
            <a:r>
              <a:rPr lang="en-US" sz="2200" b="1" dirty="0">
                <a:cs typeface="Times New Roman" pitchFamily="18" charset="0"/>
              </a:rPr>
              <a:t>1) Markets can contribute in significant ways to efficiency and prosperity, and </a:t>
            </a:r>
          </a:p>
          <a:p>
            <a:pPr marL="798513" lvl="1" indent="-336550" eaLnBrk="1" hangingPunct="1">
              <a:spcBef>
                <a:spcPts val="600"/>
              </a:spcBef>
              <a:defRPr/>
            </a:pPr>
            <a:r>
              <a:rPr lang="en-US" sz="2200" b="1" dirty="0">
                <a:cs typeface="Times New Roman" pitchFamily="18" charset="0"/>
              </a:rPr>
              <a:t>2) Market exchanges can contribute to individual freedom.  </a:t>
            </a:r>
          </a:p>
          <a:p>
            <a:pPr eaLnBrk="1" hangingPunct="1">
              <a:spcBef>
                <a:spcPct val="50000"/>
              </a:spcBef>
              <a:defRPr/>
            </a:pPr>
            <a:r>
              <a:rPr lang="en-US" sz="2200" b="1" dirty="0">
                <a:solidFill>
                  <a:schemeClr val="bg1"/>
                </a:solidFill>
                <a:cs typeface="Times New Roman" pitchFamily="18" charset="0"/>
              </a:rPr>
              <a:t>However: </a:t>
            </a:r>
          </a:p>
          <a:p>
            <a:pPr marL="798513" lvl="1" indent="-341313" eaLnBrk="1" hangingPunct="1">
              <a:spcBef>
                <a:spcPts val="600"/>
              </a:spcBef>
              <a:defRPr/>
            </a:pPr>
            <a:r>
              <a:rPr lang="en-US" sz="2200" b="1" dirty="0">
                <a:solidFill>
                  <a:schemeClr val="bg1"/>
                </a:solidFill>
                <a:cs typeface="Times New Roman" pitchFamily="18" charset="0"/>
              </a:rPr>
              <a:t>3) The unregulated free market with minimal government intervention ends up deeply limiting individual freedom, restricting prosperity and undermining efficiency.</a:t>
            </a:r>
          </a:p>
          <a:p>
            <a:pPr eaLnBrk="1" hangingPunct="1">
              <a:spcBef>
                <a:spcPct val="50000"/>
              </a:spcBef>
              <a:defRPr/>
            </a:pPr>
            <a:r>
              <a:rPr lang="en-US" sz="2200" b="1" dirty="0">
                <a:solidFill>
                  <a:schemeClr val="bg1"/>
                </a:solidFill>
                <a:cs typeface="Times New Roman" pitchFamily="18" charset="0"/>
              </a:rPr>
              <a:t>Conclusion: </a:t>
            </a:r>
          </a:p>
          <a:p>
            <a:pPr lvl="1" eaLnBrk="1" hangingPunct="1">
              <a:spcBef>
                <a:spcPts val="600"/>
              </a:spcBef>
              <a:defRPr/>
            </a:pPr>
            <a:r>
              <a:rPr lang="en-US" sz="2200" b="1" dirty="0">
                <a:solidFill>
                  <a:schemeClr val="bg1"/>
                </a:solidFill>
                <a:cs typeface="Times New Roman" pitchFamily="18" charset="0"/>
              </a:rPr>
              <a:t>4) What we need are </a:t>
            </a:r>
            <a:r>
              <a:rPr lang="en-US" sz="2200" b="1" i="1" dirty="0">
                <a:solidFill>
                  <a:schemeClr val="bg1"/>
                </a:solidFill>
                <a:cs typeface="Times New Roman" pitchFamily="18" charset="0"/>
              </a:rPr>
              <a:t>democratically accountable market</a:t>
            </a:r>
            <a:r>
              <a:rPr lang="en-US" sz="2200" b="1" dirty="0">
                <a:solidFill>
                  <a:schemeClr val="bg1"/>
                </a:solidFill>
                <a:cs typeface="Times New Roman" pitchFamily="18" charset="0"/>
              </a:rPr>
              <a:t> </a:t>
            </a:r>
            <a:r>
              <a:rPr lang="en-US" sz="2200" b="1" i="1" dirty="0">
                <a:solidFill>
                  <a:schemeClr val="bg1"/>
                </a:solidFill>
                <a:cs typeface="Times New Roman" pitchFamily="18" charset="0"/>
              </a:rPr>
              <a:t>institutions</a:t>
            </a:r>
            <a:r>
              <a:rPr lang="en-US" sz="2200" b="1" i="1" dirty="0">
                <a:cs typeface="Times New Roman" pitchFamily="18" charset="0"/>
              </a:rPr>
              <a:t>.</a:t>
            </a:r>
            <a:r>
              <a:rPr lang="en-US" sz="2200" dirty="0">
                <a:cs typeface="Times New Roman" pitchFamily="18"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152400" y="381000"/>
            <a:ext cx="8839200" cy="5862638"/>
          </a:xfrm>
          <a:prstGeom prst="rect">
            <a:avLst/>
          </a:prstGeom>
          <a:solidFill>
            <a:schemeClr val="bg1"/>
          </a:solidFill>
          <a:ln w="50800">
            <a:solidFill>
              <a:schemeClr val="tx1"/>
            </a:solidFill>
            <a:miter lim="800000"/>
            <a:headEnd/>
            <a:tailEnd/>
          </a:ln>
        </p:spPr>
        <p:txBody>
          <a:bodyPr lIns="182880" tIns="182880" bIns="274320">
            <a:spAutoFit/>
          </a:bodyPr>
          <a:lstStyle/>
          <a:p>
            <a:pPr algn="ctr" eaLnBrk="1" hangingPunct="1">
              <a:defRPr/>
            </a:pPr>
            <a:r>
              <a:rPr lang="en-US" sz="2200" dirty="0">
                <a:effectLst>
                  <a:outerShdw blurRad="38100" dist="38100" dir="2700000" algn="tl">
                    <a:srgbClr val="000000">
                      <a:alpha val="43137"/>
                    </a:srgbClr>
                  </a:outerShdw>
                </a:effectLst>
                <a:cs typeface="Times New Roman" pitchFamily="18" charset="0"/>
              </a:rPr>
              <a:t> </a:t>
            </a:r>
            <a:r>
              <a:rPr lang="en-US" sz="2800" b="1" dirty="0">
                <a:solidFill>
                  <a:srgbClr val="FF0000"/>
                </a:solidFill>
                <a:effectLst>
                  <a:outerShdw blurRad="38100" dist="38100" dir="2700000" algn="tl">
                    <a:srgbClr val="000000">
                      <a:alpha val="43137"/>
                    </a:srgbClr>
                  </a:outerShdw>
                </a:effectLst>
                <a:cs typeface="Times New Roman" pitchFamily="18" charset="0"/>
              </a:rPr>
              <a:t>I. THE OVERALL ARGUMENT </a:t>
            </a:r>
          </a:p>
          <a:p>
            <a:pPr algn="ctr" eaLnBrk="1" hangingPunct="1">
              <a:defRPr/>
            </a:pPr>
            <a:r>
              <a:rPr lang="en-US" sz="2800" b="1" dirty="0">
                <a:solidFill>
                  <a:srgbClr val="FF0000"/>
                </a:solidFill>
                <a:effectLst>
                  <a:outerShdw blurRad="38100" dist="38100" dir="2700000" algn="tl">
                    <a:srgbClr val="000000">
                      <a:alpha val="43137"/>
                    </a:srgbClr>
                  </a:outerShdw>
                </a:effectLst>
                <a:cs typeface="Times New Roman" pitchFamily="18" charset="0"/>
              </a:rPr>
              <a:t>ABOUT CAPITALISM &amp; MARKETS</a:t>
            </a:r>
          </a:p>
          <a:p>
            <a:pPr eaLnBrk="1" hangingPunct="1">
              <a:spcBef>
                <a:spcPct val="50000"/>
              </a:spcBef>
              <a:defRPr/>
            </a:pPr>
            <a:r>
              <a:rPr lang="en-US" sz="2200" b="1" dirty="0">
                <a:cs typeface="Times New Roman" pitchFamily="18" charset="0"/>
              </a:rPr>
              <a:t>Markets are a desirable feature of complex economies for two basic reasons: </a:t>
            </a:r>
          </a:p>
          <a:p>
            <a:pPr marL="798513" lvl="1" indent="-336550" eaLnBrk="1" hangingPunct="1">
              <a:spcBef>
                <a:spcPts val="600"/>
              </a:spcBef>
              <a:defRPr/>
            </a:pPr>
            <a:r>
              <a:rPr lang="en-US" sz="2200" b="1" dirty="0">
                <a:cs typeface="Times New Roman" pitchFamily="18" charset="0"/>
              </a:rPr>
              <a:t>1) Markets can contribute in significant ways to efficiency and prosperity, and </a:t>
            </a:r>
          </a:p>
          <a:p>
            <a:pPr marL="798513" lvl="1" indent="-336550" eaLnBrk="1" hangingPunct="1">
              <a:spcBef>
                <a:spcPts val="600"/>
              </a:spcBef>
              <a:defRPr/>
            </a:pPr>
            <a:r>
              <a:rPr lang="en-US" sz="2200" b="1" dirty="0">
                <a:cs typeface="Times New Roman" pitchFamily="18" charset="0"/>
              </a:rPr>
              <a:t>2) Market exchanges can contribute to individual freedom.  </a:t>
            </a:r>
          </a:p>
          <a:p>
            <a:pPr eaLnBrk="1" hangingPunct="1">
              <a:spcBef>
                <a:spcPct val="50000"/>
              </a:spcBef>
              <a:defRPr/>
            </a:pPr>
            <a:r>
              <a:rPr lang="en-US" sz="2200" b="1" dirty="0">
                <a:cs typeface="Times New Roman" pitchFamily="18" charset="0"/>
              </a:rPr>
              <a:t>However: </a:t>
            </a:r>
          </a:p>
          <a:p>
            <a:pPr marL="798513" lvl="1" indent="-341313" eaLnBrk="1" hangingPunct="1">
              <a:spcBef>
                <a:spcPts val="600"/>
              </a:spcBef>
              <a:defRPr/>
            </a:pPr>
            <a:r>
              <a:rPr lang="en-US" sz="2200" b="1" dirty="0">
                <a:cs typeface="Times New Roman" pitchFamily="18" charset="0"/>
              </a:rPr>
              <a:t>3) The </a:t>
            </a:r>
            <a:r>
              <a:rPr lang="en-US" sz="2200" b="1" u="sng" dirty="0">
                <a:cs typeface="Times New Roman" pitchFamily="18" charset="0"/>
              </a:rPr>
              <a:t>unregulated</a:t>
            </a:r>
            <a:r>
              <a:rPr lang="en-US" sz="2200" b="1" dirty="0">
                <a:cs typeface="Times New Roman" pitchFamily="18" charset="0"/>
              </a:rPr>
              <a:t> free market with minimal government intervention ends up deeply limiting individual freedom, restricting prosperity and undermining efficiency.</a:t>
            </a:r>
          </a:p>
          <a:p>
            <a:pPr eaLnBrk="1" hangingPunct="1">
              <a:spcBef>
                <a:spcPct val="50000"/>
              </a:spcBef>
              <a:defRPr/>
            </a:pPr>
            <a:r>
              <a:rPr lang="en-US" sz="2200" b="1" dirty="0">
                <a:solidFill>
                  <a:schemeClr val="bg1"/>
                </a:solidFill>
                <a:cs typeface="Times New Roman" pitchFamily="18" charset="0"/>
              </a:rPr>
              <a:t>Conclusion: </a:t>
            </a:r>
          </a:p>
          <a:p>
            <a:pPr lvl="1" eaLnBrk="1" hangingPunct="1">
              <a:spcBef>
                <a:spcPts val="600"/>
              </a:spcBef>
              <a:defRPr/>
            </a:pPr>
            <a:r>
              <a:rPr lang="en-US" sz="2200" b="1" dirty="0">
                <a:solidFill>
                  <a:schemeClr val="bg1"/>
                </a:solidFill>
                <a:cs typeface="Times New Roman" pitchFamily="18" charset="0"/>
              </a:rPr>
              <a:t>4) What we need are </a:t>
            </a:r>
            <a:r>
              <a:rPr lang="en-US" sz="2200" b="1" i="1" dirty="0">
                <a:solidFill>
                  <a:schemeClr val="bg1"/>
                </a:solidFill>
                <a:cs typeface="Times New Roman" pitchFamily="18" charset="0"/>
              </a:rPr>
              <a:t>democratically accountable market</a:t>
            </a:r>
            <a:r>
              <a:rPr lang="en-US" sz="2200" b="1" dirty="0">
                <a:solidFill>
                  <a:schemeClr val="bg1"/>
                </a:solidFill>
                <a:cs typeface="Times New Roman" pitchFamily="18" charset="0"/>
              </a:rPr>
              <a:t> </a:t>
            </a:r>
            <a:r>
              <a:rPr lang="en-US" sz="2200" b="1" i="1" dirty="0">
                <a:solidFill>
                  <a:schemeClr val="bg1"/>
                </a:solidFill>
                <a:cs typeface="Times New Roman" pitchFamily="18" charset="0"/>
              </a:rPr>
              <a:t>institutions.</a:t>
            </a:r>
            <a:r>
              <a:rPr lang="en-US" sz="2200" dirty="0">
                <a:solidFill>
                  <a:schemeClr val="bg1"/>
                </a:solidFill>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152400" y="381000"/>
            <a:ext cx="8839200" cy="5862638"/>
          </a:xfrm>
          <a:prstGeom prst="rect">
            <a:avLst/>
          </a:prstGeom>
          <a:solidFill>
            <a:schemeClr val="bg1"/>
          </a:solidFill>
          <a:ln w="50800">
            <a:solidFill>
              <a:schemeClr val="tx1"/>
            </a:solidFill>
            <a:miter lim="800000"/>
            <a:headEnd/>
            <a:tailEnd/>
          </a:ln>
        </p:spPr>
        <p:txBody>
          <a:bodyPr lIns="182880" tIns="182880" bIns="274320">
            <a:spAutoFit/>
          </a:bodyPr>
          <a:lstStyle/>
          <a:p>
            <a:pPr algn="ctr" eaLnBrk="1" hangingPunct="1">
              <a:defRPr/>
            </a:pPr>
            <a:r>
              <a:rPr lang="en-US" sz="2200" dirty="0">
                <a:effectLst>
                  <a:outerShdw blurRad="38100" dist="38100" dir="2700000" algn="tl">
                    <a:srgbClr val="000000">
                      <a:alpha val="43137"/>
                    </a:srgbClr>
                  </a:outerShdw>
                </a:effectLst>
                <a:cs typeface="Times New Roman" pitchFamily="18" charset="0"/>
              </a:rPr>
              <a:t> </a:t>
            </a:r>
            <a:r>
              <a:rPr lang="en-US" sz="2800" b="1" dirty="0">
                <a:solidFill>
                  <a:srgbClr val="FF0000"/>
                </a:solidFill>
                <a:effectLst>
                  <a:outerShdw blurRad="38100" dist="38100" dir="2700000" algn="tl">
                    <a:srgbClr val="000000">
                      <a:alpha val="43137"/>
                    </a:srgbClr>
                  </a:outerShdw>
                </a:effectLst>
                <a:cs typeface="Times New Roman" pitchFamily="18" charset="0"/>
              </a:rPr>
              <a:t>I. THE OVERALL ARGUMENT </a:t>
            </a:r>
          </a:p>
          <a:p>
            <a:pPr algn="ctr" eaLnBrk="1" hangingPunct="1">
              <a:defRPr/>
            </a:pPr>
            <a:r>
              <a:rPr lang="en-US" sz="2800" b="1" dirty="0">
                <a:solidFill>
                  <a:srgbClr val="FF0000"/>
                </a:solidFill>
                <a:effectLst>
                  <a:outerShdw blurRad="38100" dist="38100" dir="2700000" algn="tl">
                    <a:srgbClr val="000000">
                      <a:alpha val="43137"/>
                    </a:srgbClr>
                  </a:outerShdw>
                </a:effectLst>
                <a:cs typeface="Times New Roman" pitchFamily="18" charset="0"/>
              </a:rPr>
              <a:t>ABOUT CAPITALISM &amp; MARKETS</a:t>
            </a:r>
          </a:p>
          <a:p>
            <a:pPr eaLnBrk="1" hangingPunct="1">
              <a:spcBef>
                <a:spcPct val="50000"/>
              </a:spcBef>
              <a:defRPr/>
            </a:pPr>
            <a:r>
              <a:rPr lang="en-US" sz="2200" b="1" dirty="0">
                <a:cs typeface="Times New Roman" pitchFamily="18" charset="0"/>
              </a:rPr>
              <a:t>Markets are a desirable feature of complex economies for two basic reasons: </a:t>
            </a:r>
          </a:p>
          <a:p>
            <a:pPr marL="798513" lvl="1" indent="-336550" eaLnBrk="1" hangingPunct="1">
              <a:spcBef>
                <a:spcPts val="600"/>
              </a:spcBef>
              <a:defRPr/>
            </a:pPr>
            <a:r>
              <a:rPr lang="en-US" sz="2200" b="1" dirty="0">
                <a:cs typeface="Times New Roman" pitchFamily="18" charset="0"/>
              </a:rPr>
              <a:t>1) Markets can contribute in significant ways to efficiency and prosperity, and </a:t>
            </a:r>
          </a:p>
          <a:p>
            <a:pPr marL="798513" lvl="1" indent="-336550" eaLnBrk="1" hangingPunct="1">
              <a:spcBef>
                <a:spcPts val="600"/>
              </a:spcBef>
              <a:defRPr/>
            </a:pPr>
            <a:r>
              <a:rPr lang="en-US" sz="2200" b="1" dirty="0">
                <a:cs typeface="Times New Roman" pitchFamily="18" charset="0"/>
              </a:rPr>
              <a:t>2) Market exchanges can contribute to individual freedom.  </a:t>
            </a:r>
          </a:p>
          <a:p>
            <a:pPr eaLnBrk="1" hangingPunct="1">
              <a:spcBef>
                <a:spcPct val="50000"/>
              </a:spcBef>
              <a:defRPr/>
            </a:pPr>
            <a:r>
              <a:rPr lang="en-US" sz="2200" b="1" dirty="0">
                <a:cs typeface="Times New Roman" pitchFamily="18" charset="0"/>
              </a:rPr>
              <a:t>However: </a:t>
            </a:r>
          </a:p>
          <a:p>
            <a:pPr marL="798513" lvl="1" indent="-341313" eaLnBrk="1" hangingPunct="1">
              <a:spcBef>
                <a:spcPts val="600"/>
              </a:spcBef>
              <a:defRPr/>
            </a:pPr>
            <a:r>
              <a:rPr lang="en-US" sz="2200" b="1" dirty="0">
                <a:cs typeface="Times New Roman" pitchFamily="18" charset="0"/>
              </a:rPr>
              <a:t>3) The unregulated free market with minimal government intervention ends up deeply limiting individual freedom, restricting prosperity and undermining efficiency.</a:t>
            </a:r>
          </a:p>
          <a:p>
            <a:pPr eaLnBrk="1" hangingPunct="1">
              <a:spcBef>
                <a:spcPct val="50000"/>
              </a:spcBef>
              <a:defRPr/>
            </a:pPr>
            <a:r>
              <a:rPr lang="en-US" sz="2200" b="1" dirty="0">
                <a:cs typeface="Times New Roman" pitchFamily="18" charset="0"/>
              </a:rPr>
              <a:t>Conclusion: </a:t>
            </a:r>
          </a:p>
          <a:p>
            <a:pPr lvl="1" eaLnBrk="1" hangingPunct="1">
              <a:spcBef>
                <a:spcPts val="600"/>
              </a:spcBef>
              <a:defRPr/>
            </a:pPr>
            <a:r>
              <a:rPr lang="en-US" sz="2200" b="1" dirty="0">
                <a:cs typeface="Times New Roman" pitchFamily="18" charset="0"/>
              </a:rPr>
              <a:t>4) What we need are </a:t>
            </a:r>
            <a:r>
              <a:rPr lang="en-US" sz="2200" b="1" i="1" dirty="0">
                <a:cs typeface="Times New Roman" pitchFamily="18" charset="0"/>
              </a:rPr>
              <a:t>democratically accountable market</a:t>
            </a:r>
            <a:r>
              <a:rPr lang="en-US" sz="2200" b="1" dirty="0">
                <a:cs typeface="Times New Roman" pitchFamily="18" charset="0"/>
              </a:rPr>
              <a:t> </a:t>
            </a:r>
            <a:r>
              <a:rPr lang="en-US" sz="2200" b="1" i="1" dirty="0">
                <a:cs typeface="Times New Roman" pitchFamily="18" charset="0"/>
              </a:rPr>
              <a:t>institutions.</a:t>
            </a:r>
            <a:r>
              <a:rPr lang="en-US" sz="2200" dirty="0">
                <a:cs typeface="Times New Roman"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81000" y="533400"/>
            <a:ext cx="8534400" cy="5632450"/>
          </a:xfrm>
          <a:prstGeom prst="rect">
            <a:avLst/>
          </a:prstGeom>
          <a:solidFill>
            <a:schemeClr val="bg1"/>
          </a:solidFill>
          <a:ln w="50800">
            <a:solidFill>
              <a:schemeClr val="tx1"/>
            </a:solidFill>
            <a:miter lim="800000"/>
            <a:headEnd/>
            <a:tailEnd/>
          </a:ln>
        </p:spPr>
        <p:txBody>
          <a:bodyPr lIns="274320" tIns="182880" rIns="182880" bIns="274320">
            <a:spAutoFit/>
          </a:bodyPr>
          <a:lstStyle/>
          <a:p>
            <a:pPr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 WHAT IS CAPITALISM? </a:t>
            </a:r>
          </a:p>
          <a:p>
            <a:pPr marL="290513" indent="-290513" eaLnBrk="1" hangingPunct="1">
              <a:spcBef>
                <a:spcPct val="50000"/>
              </a:spcBef>
              <a:buFontTx/>
              <a:buAutoNum type="arabicPeriod"/>
              <a:defRPr/>
            </a:pPr>
            <a:r>
              <a:rPr lang="en-US" sz="2200" b="1" dirty="0">
                <a:solidFill>
                  <a:schemeClr val="bg1"/>
                </a:solidFill>
                <a:cs typeface="Times New Roman" pitchFamily="18" charset="0"/>
              </a:rPr>
              <a:t>Capitalism is only one way among many of organizing economies</a:t>
            </a:r>
          </a:p>
          <a:p>
            <a:pPr marL="342900" indent="-342900" eaLnBrk="1" hangingPunct="1">
              <a:spcBef>
                <a:spcPct val="50000"/>
              </a:spcBef>
              <a:buFontTx/>
              <a:buAutoNum type="arabicPeriod"/>
              <a:defRPr/>
            </a:pPr>
            <a:r>
              <a:rPr lang="en-US" sz="2200" b="1" dirty="0">
                <a:solidFill>
                  <a:schemeClr val="bg1"/>
                </a:solidFill>
                <a:cs typeface="Times New Roman" pitchFamily="18" charset="0"/>
              </a:rPr>
              <a:t>Definition.</a:t>
            </a:r>
            <a:r>
              <a:rPr lang="en-US" sz="2200" dirty="0">
                <a:solidFill>
                  <a:schemeClr val="bg1"/>
                </a:solidFill>
                <a:cs typeface="Times New Roman" pitchFamily="18" charset="0"/>
              </a:rPr>
              <a:t> Capitalism is not just a free market economy. It is a market economy with two other critical elements:</a:t>
            </a:r>
          </a:p>
          <a:p>
            <a:pPr marL="801688" lvl="1" indent="-344488" eaLnBrk="1" hangingPunct="1">
              <a:spcBef>
                <a:spcPct val="50000"/>
              </a:spcBef>
              <a:defRPr/>
            </a:pPr>
            <a:r>
              <a:rPr lang="en-US" sz="2200" dirty="0">
                <a:solidFill>
                  <a:schemeClr val="bg1"/>
                </a:solidFill>
                <a:cs typeface="Times New Roman" pitchFamily="18" charset="0"/>
              </a:rPr>
              <a:t>(</a:t>
            </a:r>
            <a:r>
              <a:rPr lang="en-US" sz="2200" dirty="0" err="1">
                <a:solidFill>
                  <a:schemeClr val="bg1"/>
                </a:solidFill>
                <a:cs typeface="Times New Roman" pitchFamily="18" charset="0"/>
              </a:rPr>
              <a:t>i</a:t>
            </a:r>
            <a:r>
              <a:rPr lang="en-US" sz="2200" dirty="0">
                <a:solidFill>
                  <a:schemeClr val="bg1"/>
                </a:solidFill>
                <a:cs typeface="Times New Roman" pitchFamily="18" charset="0"/>
              </a:rPr>
              <a:t>) Economic enterprises are owned privately, not by the state or by communities or by the workers.</a:t>
            </a:r>
          </a:p>
          <a:p>
            <a:pPr marL="854075" lvl="1" indent="-396875" eaLnBrk="1" hangingPunct="1">
              <a:spcBef>
                <a:spcPct val="50000"/>
              </a:spcBef>
              <a:defRPr/>
            </a:pPr>
            <a:r>
              <a:rPr lang="en-US" sz="2200" dirty="0">
                <a:solidFill>
                  <a:schemeClr val="bg1"/>
                </a:solidFill>
                <a:cs typeface="Times New Roman" pitchFamily="18" charset="0"/>
              </a:rPr>
              <a:t>(ii) The labor that is used to produce goods and services in those enterprises is obtained through voluntary market exchange: the labor market.</a:t>
            </a:r>
            <a:r>
              <a:rPr lang="en-US" sz="2200" b="1" dirty="0">
                <a:solidFill>
                  <a:schemeClr val="bg1"/>
                </a:solidFill>
                <a:cs typeface="Times New Roman" pitchFamily="18" charset="0"/>
              </a:rPr>
              <a:t> U.S. economy is</a:t>
            </a:r>
            <a:endParaRPr lang="en-US" sz="2200" dirty="0">
              <a:solidFill>
                <a:schemeClr val="bg1"/>
              </a:solidFill>
              <a:cs typeface="Times New Roman" pitchFamily="18" charset="0"/>
            </a:endParaRPr>
          </a:p>
          <a:p>
            <a:pPr marL="342900" lvl="1" indent="-342900" eaLnBrk="1" hangingPunct="1">
              <a:spcBef>
                <a:spcPct val="50000"/>
              </a:spcBef>
              <a:defRPr/>
            </a:pPr>
            <a:r>
              <a:rPr lang="en-US" sz="2200" b="1" dirty="0">
                <a:solidFill>
                  <a:schemeClr val="bg1"/>
                </a:solidFill>
                <a:cs typeface="Times New Roman" pitchFamily="18" charset="0"/>
              </a:rPr>
              <a:t>3. The U.S. economy is NOT pure capitalism; it contains many noncapitalist economic activities and organizations.</a:t>
            </a:r>
          </a:p>
          <a:p>
            <a:pPr marL="685800" lvl="1" eaLnBrk="1" hangingPunct="1">
              <a:spcBef>
                <a:spcPct val="50000"/>
              </a:spcBef>
              <a:defRPr/>
            </a:pPr>
            <a:endParaRPr lang="en-US" sz="2200"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81000" y="533400"/>
            <a:ext cx="8534400" cy="5632450"/>
          </a:xfrm>
          <a:prstGeom prst="rect">
            <a:avLst/>
          </a:prstGeom>
          <a:solidFill>
            <a:schemeClr val="bg1"/>
          </a:solidFill>
          <a:ln w="50800">
            <a:solidFill>
              <a:schemeClr val="tx1"/>
            </a:solidFill>
            <a:miter lim="800000"/>
            <a:headEnd/>
            <a:tailEnd/>
          </a:ln>
        </p:spPr>
        <p:txBody>
          <a:bodyPr lIns="274320" tIns="182880" rIns="182880" bIns="274320">
            <a:spAutoFit/>
          </a:bodyPr>
          <a:lstStyle/>
          <a:p>
            <a:pPr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 WHAT IS CAPITALISM? </a:t>
            </a:r>
          </a:p>
          <a:p>
            <a:pPr marL="290513" indent="-290513" eaLnBrk="1" hangingPunct="1">
              <a:spcBef>
                <a:spcPct val="50000"/>
              </a:spcBef>
              <a:buFontTx/>
              <a:buAutoNum type="arabicPeriod"/>
              <a:defRPr/>
            </a:pPr>
            <a:r>
              <a:rPr lang="en-US" sz="2200" b="1" dirty="0">
                <a:cs typeface="Times New Roman" pitchFamily="18" charset="0"/>
              </a:rPr>
              <a:t>Capitalism is only one way among many of organizing economies</a:t>
            </a:r>
          </a:p>
          <a:p>
            <a:pPr marL="342900" indent="-342900" eaLnBrk="1" hangingPunct="1">
              <a:spcBef>
                <a:spcPct val="50000"/>
              </a:spcBef>
              <a:buFontTx/>
              <a:buAutoNum type="arabicPeriod"/>
              <a:defRPr/>
            </a:pPr>
            <a:r>
              <a:rPr lang="en-US" sz="2200" b="1" dirty="0">
                <a:solidFill>
                  <a:schemeClr val="bg1"/>
                </a:solidFill>
                <a:cs typeface="Times New Roman" pitchFamily="18" charset="0"/>
              </a:rPr>
              <a:t>Definition.</a:t>
            </a:r>
            <a:r>
              <a:rPr lang="en-US" sz="2200" dirty="0">
                <a:solidFill>
                  <a:schemeClr val="bg1"/>
                </a:solidFill>
                <a:cs typeface="Times New Roman" pitchFamily="18" charset="0"/>
              </a:rPr>
              <a:t> Capitalism is not just a free market economy. It is a market economy with two other critical elements:</a:t>
            </a:r>
          </a:p>
          <a:p>
            <a:pPr marL="801688" lvl="1" indent="-344488" eaLnBrk="1" hangingPunct="1">
              <a:spcBef>
                <a:spcPct val="50000"/>
              </a:spcBef>
              <a:defRPr/>
            </a:pPr>
            <a:r>
              <a:rPr lang="en-US" sz="2200" dirty="0">
                <a:solidFill>
                  <a:schemeClr val="bg1"/>
                </a:solidFill>
                <a:cs typeface="Times New Roman" pitchFamily="18" charset="0"/>
              </a:rPr>
              <a:t>(</a:t>
            </a:r>
            <a:r>
              <a:rPr lang="en-US" sz="2200" dirty="0" err="1">
                <a:solidFill>
                  <a:schemeClr val="bg1"/>
                </a:solidFill>
                <a:cs typeface="Times New Roman" pitchFamily="18" charset="0"/>
              </a:rPr>
              <a:t>i</a:t>
            </a:r>
            <a:r>
              <a:rPr lang="en-US" sz="2200" dirty="0">
                <a:solidFill>
                  <a:schemeClr val="bg1"/>
                </a:solidFill>
                <a:cs typeface="Times New Roman" pitchFamily="18" charset="0"/>
              </a:rPr>
              <a:t>) Economic enterprises are owned privately, not by the state or by communities or by the workers.</a:t>
            </a:r>
          </a:p>
          <a:p>
            <a:pPr marL="854075" lvl="1" indent="-396875" eaLnBrk="1" hangingPunct="1">
              <a:spcBef>
                <a:spcPct val="50000"/>
              </a:spcBef>
              <a:defRPr/>
            </a:pPr>
            <a:r>
              <a:rPr lang="en-US" sz="2200" dirty="0">
                <a:solidFill>
                  <a:schemeClr val="bg1"/>
                </a:solidFill>
                <a:cs typeface="Times New Roman" pitchFamily="18" charset="0"/>
              </a:rPr>
              <a:t>(ii) The labor that is used to produce goods and services in those enterprises is obtained through voluntary market exchange: the labor market.</a:t>
            </a:r>
            <a:r>
              <a:rPr lang="en-US" sz="2200" b="1" dirty="0">
                <a:solidFill>
                  <a:schemeClr val="bg1"/>
                </a:solidFill>
                <a:cs typeface="Times New Roman" pitchFamily="18" charset="0"/>
              </a:rPr>
              <a:t> U.S. economy is</a:t>
            </a:r>
            <a:endParaRPr lang="en-US" sz="2200" dirty="0">
              <a:solidFill>
                <a:schemeClr val="bg1"/>
              </a:solidFill>
              <a:cs typeface="Times New Roman" pitchFamily="18" charset="0"/>
            </a:endParaRPr>
          </a:p>
          <a:p>
            <a:pPr marL="342900" lvl="1" indent="-342900" eaLnBrk="1" hangingPunct="1">
              <a:spcBef>
                <a:spcPct val="50000"/>
              </a:spcBef>
              <a:defRPr/>
            </a:pPr>
            <a:r>
              <a:rPr lang="en-US" sz="2200" b="1" dirty="0">
                <a:solidFill>
                  <a:schemeClr val="bg1"/>
                </a:solidFill>
                <a:cs typeface="Times New Roman" pitchFamily="18" charset="0"/>
              </a:rPr>
              <a:t>3. The U.S. economy is NOT pure capitalism; it contains many noncapitalist economic activities and organizations.</a:t>
            </a:r>
          </a:p>
          <a:p>
            <a:pPr marL="685800" lvl="1" eaLnBrk="1" hangingPunct="1">
              <a:spcBef>
                <a:spcPct val="50000"/>
              </a:spcBef>
              <a:defRPr/>
            </a:pPr>
            <a:endParaRPr lang="en-US" sz="22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81000" y="533400"/>
            <a:ext cx="8534400" cy="5632450"/>
          </a:xfrm>
          <a:prstGeom prst="rect">
            <a:avLst/>
          </a:prstGeom>
          <a:solidFill>
            <a:schemeClr val="bg1"/>
          </a:solidFill>
          <a:ln w="50800">
            <a:solidFill>
              <a:schemeClr val="tx1"/>
            </a:solidFill>
            <a:miter lim="800000"/>
            <a:headEnd/>
            <a:tailEnd/>
          </a:ln>
        </p:spPr>
        <p:txBody>
          <a:bodyPr lIns="274320" tIns="182880" rIns="182880" bIns="274320">
            <a:spAutoFit/>
          </a:bodyPr>
          <a:lstStyle/>
          <a:p>
            <a:pPr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 WHAT IS CAPITALISM? </a:t>
            </a:r>
          </a:p>
          <a:p>
            <a:pPr marL="290513" indent="-290513" eaLnBrk="1" hangingPunct="1">
              <a:spcBef>
                <a:spcPct val="50000"/>
              </a:spcBef>
              <a:buFontTx/>
              <a:buAutoNum type="arabicPeriod"/>
              <a:defRPr/>
            </a:pPr>
            <a:r>
              <a:rPr lang="en-US" sz="2200" b="1" dirty="0">
                <a:cs typeface="Times New Roman" pitchFamily="18" charset="0"/>
              </a:rPr>
              <a:t>Capitalism is only one way among many of organizing economies</a:t>
            </a:r>
          </a:p>
          <a:p>
            <a:pPr marL="342900" indent="-342900" eaLnBrk="1" hangingPunct="1">
              <a:spcBef>
                <a:spcPct val="50000"/>
              </a:spcBef>
              <a:buFontTx/>
              <a:buAutoNum type="arabicPeriod"/>
              <a:defRPr/>
            </a:pPr>
            <a:r>
              <a:rPr lang="en-US" sz="2200" b="1" dirty="0">
                <a:cs typeface="Times New Roman" pitchFamily="18" charset="0"/>
              </a:rPr>
              <a:t>Definition.</a:t>
            </a:r>
            <a:r>
              <a:rPr lang="en-US" sz="2200" dirty="0">
                <a:cs typeface="Times New Roman" pitchFamily="18" charset="0"/>
              </a:rPr>
              <a:t> Capitalism is not just a free market economy. It is a market economy with two other critical elements:</a:t>
            </a:r>
          </a:p>
          <a:p>
            <a:pPr marL="801688" lvl="1" indent="-344488" eaLnBrk="1" hangingPunct="1">
              <a:spcBef>
                <a:spcPct val="50000"/>
              </a:spcBef>
              <a:defRPr/>
            </a:pPr>
            <a:r>
              <a:rPr lang="en-US" sz="2200" dirty="0">
                <a:cs typeface="Times New Roman" pitchFamily="18" charset="0"/>
              </a:rPr>
              <a:t>(</a:t>
            </a:r>
            <a:r>
              <a:rPr lang="en-US" sz="2200" dirty="0" err="1">
                <a:cs typeface="Times New Roman" pitchFamily="18" charset="0"/>
              </a:rPr>
              <a:t>i</a:t>
            </a:r>
            <a:r>
              <a:rPr lang="en-US" sz="2200" dirty="0">
                <a:cs typeface="Times New Roman" pitchFamily="18" charset="0"/>
              </a:rPr>
              <a:t>) Economic enterprises are owned privately, not by the state or by communities or by the workers.</a:t>
            </a:r>
          </a:p>
          <a:p>
            <a:pPr marL="854075" lvl="1" indent="-396875" eaLnBrk="1" hangingPunct="1">
              <a:spcBef>
                <a:spcPct val="50000"/>
              </a:spcBef>
              <a:defRPr/>
            </a:pPr>
            <a:r>
              <a:rPr lang="en-US" sz="2200" dirty="0">
                <a:cs typeface="Times New Roman" pitchFamily="18" charset="0"/>
              </a:rPr>
              <a:t>(ii) The labor that is used to produce goods and services in those enterprises is obtained through voluntary market exchange: the labor market.</a:t>
            </a:r>
            <a:r>
              <a:rPr lang="en-US" sz="2200" b="1" dirty="0">
                <a:solidFill>
                  <a:schemeClr val="bg1"/>
                </a:solidFill>
                <a:cs typeface="Times New Roman" pitchFamily="18" charset="0"/>
              </a:rPr>
              <a:t> U.S. economy is</a:t>
            </a:r>
            <a:endParaRPr lang="en-US" sz="2200" dirty="0">
              <a:cs typeface="Times New Roman" pitchFamily="18" charset="0"/>
            </a:endParaRPr>
          </a:p>
          <a:p>
            <a:pPr marL="342900" lvl="1" indent="-342900" eaLnBrk="1" hangingPunct="1">
              <a:spcBef>
                <a:spcPct val="50000"/>
              </a:spcBef>
              <a:defRPr/>
            </a:pPr>
            <a:r>
              <a:rPr lang="en-US" sz="2200" b="1" dirty="0">
                <a:solidFill>
                  <a:schemeClr val="bg1"/>
                </a:solidFill>
                <a:cs typeface="Times New Roman" pitchFamily="18" charset="0"/>
              </a:rPr>
              <a:t>3. The U.S. economy is NOT pure capitalism; it contains many noncapitalist economic activities and organizations.</a:t>
            </a:r>
          </a:p>
          <a:p>
            <a:pPr marL="685800" lvl="1" eaLnBrk="1" hangingPunct="1">
              <a:spcBef>
                <a:spcPct val="50000"/>
              </a:spcBef>
              <a:defRPr/>
            </a:pPr>
            <a:endParaRPr lang="en-US" sz="22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81000" y="533400"/>
            <a:ext cx="8534400" cy="5632450"/>
          </a:xfrm>
          <a:prstGeom prst="rect">
            <a:avLst/>
          </a:prstGeom>
          <a:solidFill>
            <a:schemeClr val="bg1"/>
          </a:solidFill>
          <a:ln w="50800">
            <a:solidFill>
              <a:schemeClr val="tx1"/>
            </a:solidFill>
            <a:miter lim="800000"/>
            <a:headEnd/>
            <a:tailEnd/>
          </a:ln>
        </p:spPr>
        <p:txBody>
          <a:bodyPr lIns="274320" tIns="182880" rIns="182880" bIns="274320">
            <a:spAutoFit/>
          </a:bodyPr>
          <a:lstStyle/>
          <a:p>
            <a:pPr algn="ctr" eaLnBrk="1" hangingPunct="1">
              <a:spcBef>
                <a:spcPct val="50000"/>
              </a:spcBef>
              <a:defRPr/>
            </a:pPr>
            <a:r>
              <a:rPr lang="en-US" sz="2800" b="1" dirty="0">
                <a:solidFill>
                  <a:srgbClr val="FF0000"/>
                </a:solidFill>
                <a:effectLst>
                  <a:outerShdw blurRad="38100" dist="38100" dir="2700000" algn="tl">
                    <a:srgbClr val="000000">
                      <a:alpha val="43137"/>
                    </a:srgbClr>
                  </a:outerShdw>
                </a:effectLst>
              </a:rPr>
              <a:t>II. WHAT IS CAPITALISM? </a:t>
            </a:r>
          </a:p>
          <a:p>
            <a:pPr marL="290513" indent="-290513" eaLnBrk="1" hangingPunct="1">
              <a:spcBef>
                <a:spcPct val="50000"/>
              </a:spcBef>
              <a:buFontTx/>
              <a:buAutoNum type="arabicPeriod"/>
              <a:defRPr/>
            </a:pPr>
            <a:r>
              <a:rPr lang="en-US" sz="2200" b="1" dirty="0">
                <a:cs typeface="Times New Roman" pitchFamily="18" charset="0"/>
              </a:rPr>
              <a:t>Capitalism is only one way among many of organizing economies</a:t>
            </a:r>
          </a:p>
          <a:p>
            <a:pPr marL="342900" indent="-342900" eaLnBrk="1" hangingPunct="1">
              <a:spcBef>
                <a:spcPct val="50000"/>
              </a:spcBef>
              <a:buFontTx/>
              <a:buAutoNum type="arabicPeriod"/>
              <a:defRPr/>
            </a:pPr>
            <a:r>
              <a:rPr lang="en-US" sz="2200" b="1" dirty="0">
                <a:cs typeface="Times New Roman" pitchFamily="18" charset="0"/>
              </a:rPr>
              <a:t>Definition.</a:t>
            </a:r>
            <a:r>
              <a:rPr lang="en-US" sz="2200" dirty="0">
                <a:cs typeface="Times New Roman" pitchFamily="18" charset="0"/>
              </a:rPr>
              <a:t> Capitalism is not just a free market economy. It is a market economy with two other critical elements:</a:t>
            </a:r>
          </a:p>
          <a:p>
            <a:pPr marL="801688" lvl="1" indent="-344488" eaLnBrk="1" hangingPunct="1">
              <a:spcBef>
                <a:spcPct val="50000"/>
              </a:spcBef>
              <a:defRPr/>
            </a:pPr>
            <a:r>
              <a:rPr lang="en-US" sz="2200" dirty="0">
                <a:cs typeface="Times New Roman" pitchFamily="18" charset="0"/>
              </a:rPr>
              <a:t>(</a:t>
            </a:r>
            <a:r>
              <a:rPr lang="en-US" sz="2200" dirty="0" err="1">
                <a:cs typeface="Times New Roman" pitchFamily="18" charset="0"/>
              </a:rPr>
              <a:t>i</a:t>
            </a:r>
            <a:r>
              <a:rPr lang="en-US" sz="2200" dirty="0">
                <a:cs typeface="Times New Roman" pitchFamily="18" charset="0"/>
              </a:rPr>
              <a:t>) Economic enterprises are owned privately, not by the state or by communities or by the workers.</a:t>
            </a:r>
          </a:p>
          <a:p>
            <a:pPr marL="854075" lvl="1" indent="-396875" eaLnBrk="1" hangingPunct="1">
              <a:spcBef>
                <a:spcPct val="50000"/>
              </a:spcBef>
              <a:defRPr/>
            </a:pPr>
            <a:r>
              <a:rPr lang="en-US" sz="2200" dirty="0">
                <a:cs typeface="Times New Roman" pitchFamily="18" charset="0"/>
              </a:rPr>
              <a:t>(ii) The labor that is used to produce goods and services in those enterprises is obtained through voluntary market exchange: the labor market.</a:t>
            </a:r>
            <a:r>
              <a:rPr lang="en-US" sz="2200" b="1" dirty="0">
                <a:solidFill>
                  <a:schemeClr val="bg1"/>
                </a:solidFill>
                <a:cs typeface="Times New Roman" pitchFamily="18" charset="0"/>
              </a:rPr>
              <a:t> U.S. economy is</a:t>
            </a:r>
            <a:endParaRPr lang="en-US" sz="2200" dirty="0">
              <a:cs typeface="Times New Roman" pitchFamily="18" charset="0"/>
            </a:endParaRPr>
          </a:p>
          <a:p>
            <a:pPr marL="342900" lvl="1" indent="-342900" eaLnBrk="1" hangingPunct="1">
              <a:spcBef>
                <a:spcPct val="50000"/>
              </a:spcBef>
              <a:defRPr/>
            </a:pPr>
            <a:r>
              <a:rPr lang="en-US" sz="2200" b="1" dirty="0">
                <a:cs typeface="Times New Roman" pitchFamily="18" charset="0"/>
              </a:rPr>
              <a:t>3. The U.S. economy is NOT pure capitalism; it contains many noncapitalist economic activities and organizations.</a:t>
            </a:r>
          </a:p>
          <a:p>
            <a:pPr marL="685800" lvl="1" eaLnBrk="1" hangingPunct="1">
              <a:spcBef>
                <a:spcPct val="50000"/>
              </a:spcBef>
              <a:defRPr/>
            </a:pPr>
            <a:endParaRPr lang="en-US" sz="2200"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2133</TotalTime>
  <Words>1400</Words>
  <Application>Microsoft Office PowerPoint</Application>
  <PresentationFormat>On-screen Show (4:3)</PresentationFormat>
  <Paragraphs>182</Paragraphs>
  <Slides>26</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Times New Roman</vt:lpstr>
      <vt:lpstr>Arial</vt:lpstr>
      <vt:lpstr>Calibri</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 of Wisc-Madison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wright</dc:creator>
  <cp:lastModifiedBy>Erik Olin Wright</cp:lastModifiedBy>
  <cp:revision>59</cp:revision>
  <cp:lastPrinted>2012-09-11T02:47:28Z</cp:lastPrinted>
  <dcterms:created xsi:type="dcterms:W3CDTF">2004-10-18T02:15:52Z</dcterms:created>
  <dcterms:modified xsi:type="dcterms:W3CDTF">2017-01-23T20:02:18Z</dcterms:modified>
</cp:coreProperties>
</file>